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8" r:id="rId2"/>
  </p:sldMasterIdLst>
  <p:notesMasterIdLst>
    <p:notesMasterId r:id="rId23"/>
  </p:notesMasterIdLst>
  <p:handoutMasterIdLst>
    <p:handoutMasterId r:id="rId24"/>
  </p:handoutMasterIdLst>
  <p:sldIdLst>
    <p:sldId id="256" r:id="rId3"/>
    <p:sldId id="389" r:id="rId4"/>
    <p:sldId id="347" r:id="rId5"/>
    <p:sldId id="346" r:id="rId6"/>
    <p:sldId id="365" r:id="rId7"/>
    <p:sldId id="390" r:id="rId8"/>
    <p:sldId id="392" r:id="rId9"/>
    <p:sldId id="391" r:id="rId10"/>
    <p:sldId id="393" r:id="rId11"/>
    <p:sldId id="353" r:id="rId12"/>
    <p:sldId id="366" r:id="rId13"/>
    <p:sldId id="368" r:id="rId14"/>
    <p:sldId id="377" r:id="rId15"/>
    <p:sldId id="378" r:id="rId16"/>
    <p:sldId id="379" r:id="rId17"/>
    <p:sldId id="373" r:id="rId18"/>
    <p:sldId id="387" r:id="rId19"/>
    <p:sldId id="394" r:id="rId20"/>
    <p:sldId id="396" r:id="rId21"/>
    <p:sldId id="395" r:id="rId22"/>
  </p:sldIdLst>
  <p:sldSz cx="9144000" cy="6858000" type="screen4x3"/>
  <p:notesSz cx="7104063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344">
          <p15:clr>
            <a:srgbClr val="A4A3A4"/>
          </p15:clr>
        </p15:guide>
        <p15:guide id="3" orient="horz" pos="3838">
          <p15:clr>
            <a:srgbClr val="A4A3A4"/>
          </p15:clr>
        </p15:guide>
        <p15:guide id="4" orient="horz" pos="2976">
          <p15:clr>
            <a:srgbClr val="A4A3A4"/>
          </p15:clr>
        </p15:guide>
        <p15:guide id="5" orient="horz" pos="4247">
          <p15:clr>
            <a:srgbClr val="A4A3A4"/>
          </p15:clr>
        </p15:guide>
        <p15:guide id="6" orient="horz" pos="81">
          <p15:clr>
            <a:srgbClr val="A4A3A4"/>
          </p15:clr>
        </p15:guide>
        <p15:guide id="7" pos="158">
          <p15:clr>
            <a:srgbClr val="A4A3A4"/>
          </p15:clr>
        </p15:guide>
        <p15:guide id="8" pos="5602">
          <p15:clr>
            <a:srgbClr val="A4A3A4"/>
          </p15:clr>
        </p15:guide>
        <p15:guide id="9" pos="521">
          <p15:clr>
            <a:srgbClr val="A4A3A4"/>
          </p15:clr>
        </p15:guide>
        <p15:guide id="10" pos="265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766"/>
    <a:srgbClr val="40BE7F"/>
    <a:srgbClr val="295989"/>
    <a:srgbClr val="FFFF00"/>
    <a:srgbClr val="1B76A5"/>
    <a:srgbClr val="849ABF"/>
    <a:srgbClr val="5E7DA9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80" autoAdjust="0"/>
    <p:restoredTop sz="77318" autoAdjust="0"/>
  </p:normalViewPr>
  <p:slideViewPr>
    <p:cSldViewPr>
      <p:cViewPr varScale="1">
        <p:scale>
          <a:sx n="179" d="100"/>
          <a:sy n="179" d="100"/>
        </p:scale>
        <p:origin x="744" y="200"/>
      </p:cViewPr>
      <p:guideLst>
        <p:guide orient="horz" pos="2160"/>
        <p:guide orient="horz" pos="1344"/>
        <p:guide orient="horz" pos="3838"/>
        <p:guide orient="horz" pos="2976"/>
        <p:guide orient="horz" pos="4247"/>
        <p:guide orient="horz" pos="81"/>
        <p:guide pos="158"/>
        <p:guide pos="5602"/>
        <p:guide pos="521"/>
        <p:guide pos="26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420" y="-102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7543" cy="51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499" tIns="47749" rIns="95499" bIns="47749" numCol="1" anchor="t" anchorCtr="0" compatLnSpc="1">
            <a:prstTxWarp prst="textNoShape">
              <a:avLst/>
            </a:prstTxWarp>
          </a:bodyPr>
          <a:lstStyle>
            <a:lvl1pPr defTabSz="955659" eaLnBrk="0" hangingPunct="0">
              <a:spcBef>
                <a:spcPct val="50000"/>
              </a:spcBef>
              <a:defRPr sz="14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25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862" y="0"/>
            <a:ext cx="3077543" cy="51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499" tIns="47749" rIns="95499" bIns="47749" numCol="1" anchor="t" anchorCtr="0" compatLnSpc="1">
            <a:prstTxWarp prst="textNoShape">
              <a:avLst/>
            </a:prstTxWarp>
          </a:bodyPr>
          <a:lstStyle>
            <a:lvl1pPr algn="r" defTabSz="955659" eaLnBrk="0" hangingPunct="0">
              <a:spcBef>
                <a:spcPct val="50000"/>
              </a:spcBef>
              <a:defRPr sz="14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fld id="{484B3E3C-8204-4E88-ABE2-4DF820D54305}" type="datetime1">
              <a:rPr lang="de-DE"/>
              <a:pPr>
                <a:defRPr/>
              </a:pPr>
              <a:t>05.07.24</a:t>
            </a:fld>
            <a:endParaRPr lang="de-DE"/>
          </a:p>
        </p:txBody>
      </p:sp>
      <p:sp>
        <p:nvSpPr>
          <p:cNvPr id="6225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19592"/>
            <a:ext cx="3077543" cy="51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499" tIns="47749" rIns="95499" bIns="47749" numCol="1" anchor="b" anchorCtr="0" compatLnSpc="1">
            <a:prstTxWarp prst="textNoShape">
              <a:avLst/>
            </a:prstTxWarp>
          </a:bodyPr>
          <a:lstStyle>
            <a:lvl1pPr defTabSz="955659" eaLnBrk="0" hangingPunct="0">
              <a:spcBef>
                <a:spcPct val="50000"/>
              </a:spcBef>
              <a:defRPr sz="14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25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862" y="9719592"/>
            <a:ext cx="3077543" cy="51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499" tIns="47749" rIns="95499" bIns="47749" numCol="1" anchor="b" anchorCtr="0" compatLnSpc="1">
            <a:prstTxWarp prst="textNoShape">
              <a:avLst/>
            </a:prstTxWarp>
          </a:bodyPr>
          <a:lstStyle>
            <a:lvl1pPr algn="r" defTabSz="955659" eaLnBrk="0" hangingPunct="0">
              <a:spcBef>
                <a:spcPct val="50000"/>
              </a:spcBef>
              <a:defRPr sz="14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fld id="{0F3F4211-62FF-492A-A9FE-C7DD8263450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1318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7543" cy="51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490" tIns="47745" rIns="95490" bIns="47745" numCol="1" anchor="t" anchorCtr="0" compatLnSpc="1">
            <a:prstTxWarp prst="textNoShape">
              <a:avLst/>
            </a:prstTxWarp>
          </a:bodyPr>
          <a:lstStyle>
            <a:lvl1pPr defTabSz="955659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862" y="0"/>
            <a:ext cx="3077543" cy="51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490" tIns="47745" rIns="95490" bIns="47745" numCol="1" anchor="t" anchorCtr="0" compatLnSpc="1">
            <a:prstTxWarp prst="textNoShape">
              <a:avLst/>
            </a:prstTxWarp>
          </a:bodyPr>
          <a:lstStyle>
            <a:lvl1pPr algn="r" defTabSz="955659">
              <a:defRPr sz="1400">
                <a:latin typeface="Arial" charset="0"/>
              </a:defRPr>
            </a:lvl1pPr>
          </a:lstStyle>
          <a:p>
            <a:pPr>
              <a:defRPr/>
            </a:pPr>
            <a:fld id="{F96D78BD-9F79-4AD0-8239-C040CF44F6C3}" type="datetime1">
              <a:rPr lang="en-US"/>
              <a:pPr>
                <a:defRPr/>
              </a:pPr>
              <a:t>7/5/24</a:t>
            </a:fld>
            <a:endParaRPr 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076" y="4860619"/>
            <a:ext cx="5683914" cy="460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490" tIns="47745" rIns="95490" bIns="47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9592"/>
            <a:ext cx="3077543" cy="51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490" tIns="47745" rIns="95490" bIns="47745" numCol="1" anchor="b" anchorCtr="0" compatLnSpc="1">
            <a:prstTxWarp prst="textNoShape">
              <a:avLst/>
            </a:prstTxWarp>
          </a:bodyPr>
          <a:lstStyle>
            <a:lvl1pPr defTabSz="955659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862" y="9719592"/>
            <a:ext cx="3077543" cy="51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490" tIns="47745" rIns="95490" bIns="47745" numCol="1" anchor="b" anchorCtr="0" compatLnSpc="1">
            <a:prstTxWarp prst="textNoShape">
              <a:avLst/>
            </a:prstTxWarp>
          </a:bodyPr>
          <a:lstStyle>
            <a:lvl1pPr algn="r" defTabSz="955659">
              <a:defRPr sz="1400">
                <a:latin typeface="Arial" charset="0"/>
              </a:defRPr>
            </a:lvl1pPr>
          </a:lstStyle>
          <a:p>
            <a:pPr>
              <a:defRPr/>
            </a:pPr>
            <a:fld id="{71D53108-863F-4B49-AB46-E2E93AEBD54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0601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54" eaLnBrk="0" hangingPunct="0">
              <a:defRPr sz="2100">
                <a:solidFill>
                  <a:schemeClr val="tx1"/>
                </a:solidFill>
                <a:latin typeface="Arial" charset="0"/>
              </a:defRPr>
            </a:lvl1pPr>
            <a:lvl2pPr marL="772445" indent="-297094" defTabSz="955654" eaLnBrk="0" hangingPunct="0">
              <a:defRPr sz="2100">
                <a:solidFill>
                  <a:schemeClr val="tx1"/>
                </a:solidFill>
                <a:latin typeface="Arial" charset="0"/>
              </a:defRPr>
            </a:lvl2pPr>
            <a:lvl3pPr marL="1188377" indent="-237675" defTabSz="955654" eaLnBrk="0" hangingPunct="0">
              <a:defRPr sz="2100">
                <a:solidFill>
                  <a:schemeClr val="tx1"/>
                </a:solidFill>
                <a:latin typeface="Arial" charset="0"/>
              </a:defRPr>
            </a:lvl3pPr>
            <a:lvl4pPr marL="1663728" indent="-237675" defTabSz="955654" eaLnBrk="0" hangingPunct="0">
              <a:defRPr sz="2100">
                <a:solidFill>
                  <a:schemeClr val="tx1"/>
                </a:solidFill>
                <a:latin typeface="Arial" charset="0"/>
              </a:defRPr>
            </a:lvl4pPr>
            <a:lvl5pPr marL="2139079" indent="-237675" defTabSz="955654" eaLnBrk="0" hangingPunct="0">
              <a:defRPr sz="2100">
                <a:solidFill>
                  <a:schemeClr val="tx1"/>
                </a:solidFill>
                <a:latin typeface="Arial" charset="0"/>
              </a:defRPr>
            </a:lvl5pPr>
            <a:lvl6pPr marL="2614430" indent="-237675" defTabSz="95565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6pPr>
            <a:lvl7pPr marL="3089780" indent="-237675" defTabSz="95565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7pPr>
            <a:lvl8pPr marL="3565131" indent="-237675" defTabSz="95565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8pPr>
            <a:lvl9pPr marL="4040482" indent="-237675" defTabSz="95565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9D2D254-FED7-4B00-B31F-5E976A99DDE3}" type="slidenum">
              <a:rPr lang="de-DE" altLang="de-DE" sz="1400"/>
              <a:pPr eaLnBrk="1" hangingPunct="1"/>
              <a:t>3</a:t>
            </a:fld>
            <a:endParaRPr lang="de-DE" altLang="de-DE" sz="14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6163" y="790575"/>
            <a:ext cx="5051425" cy="3787775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48033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54" eaLnBrk="0" hangingPunct="0">
              <a:defRPr sz="2100">
                <a:solidFill>
                  <a:schemeClr val="tx1"/>
                </a:solidFill>
                <a:latin typeface="Arial" charset="0"/>
              </a:defRPr>
            </a:lvl1pPr>
            <a:lvl2pPr marL="772445" indent="-297094" defTabSz="955654" eaLnBrk="0" hangingPunct="0">
              <a:defRPr sz="2100">
                <a:solidFill>
                  <a:schemeClr val="tx1"/>
                </a:solidFill>
                <a:latin typeface="Arial" charset="0"/>
              </a:defRPr>
            </a:lvl2pPr>
            <a:lvl3pPr marL="1188377" indent="-237675" defTabSz="955654" eaLnBrk="0" hangingPunct="0">
              <a:defRPr sz="2100">
                <a:solidFill>
                  <a:schemeClr val="tx1"/>
                </a:solidFill>
                <a:latin typeface="Arial" charset="0"/>
              </a:defRPr>
            </a:lvl3pPr>
            <a:lvl4pPr marL="1663728" indent="-237675" defTabSz="955654" eaLnBrk="0" hangingPunct="0">
              <a:defRPr sz="2100">
                <a:solidFill>
                  <a:schemeClr val="tx1"/>
                </a:solidFill>
                <a:latin typeface="Arial" charset="0"/>
              </a:defRPr>
            </a:lvl4pPr>
            <a:lvl5pPr marL="2139079" indent="-237675" defTabSz="955654" eaLnBrk="0" hangingPunct="0">
              <a:defRPr sz="2100">
                <a:solidFill>
                  <a:schemeClr val="tx1"/>
                </a:solidFill>
                <a:latin typeface="Arial" charset="0"/>
              </a:defRPr>
            </a:lvl5pPr>
            <a:lvl6pPr marL="2614430" indent="-237675" defTabSz="95565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6pPr>
            <a:lvl7pPr marL="3089780" indent="-237675" defTabSz="95565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7pPr>
            <a:lvl8pPr marL="3565131" indent="-237675" defTabSz="95565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8pPr>
            <a:lvl9pPr marL="4040482" indent="-237675" defTabSz="95565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EA99090-6F58-47FF-9DD6-056E7D09E992}" type="slidenum">
              <a:rPr lang="de-DE" altLang="de-DE" sz="1400"/>
              <a:pPr eaLnBrk="1" hangingPunct="1"/>
              <a:t>4</a:t>
            </a:fld>
            <a:endParaRPr lang="de-DE" altLang="de-DE" sz="14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6163" y="790575"/>
            <a:ext cx="5051425" cy="3787775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75270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D53108-863F-4B49-AB46-E2E93AEBD543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1999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54" eaLnBrk="0" hangingPunct="0">
              <a:defRPr sz="2100">
                <a:solidFill>
                  <a:schemeClr val="tx1"/>
                </a:solidFill>
                <a:latin typeface="Arial" charset="0"/>
              </a:defRPr>
            </a:lvl1pPr>
            <a:lvl2pPr marL="772445" indent="-297094" defTabSz="955654" eaLnBrk="0" hangingPunct="0">
              <a:defRPr sz="2100">
                <a:solidFill>
                  <a:schemeClr val="tx1"/>
                </a:solidFill>
                <a:latin typeface="Arial" charset="0"/>
              </a:defRPr>
            </a:lvl2pPr>
            <a:lvl3pPr marL="1188377" indent="-237675" defTabSz="955654" eaLnBrk="0" hangingPunct="0">
              <a:defRPr sz="2100">
                <a:solidFill>
                  <a:schemeClr val="tx1"/>
                </a:solidFill>
                <a:latin typeface="Arial" charset="0"/>
              </a:defRPr>
            </a:lvl3pPr>
            <a:lvl4pPr marL="1663728" indent="-237675" defTabSz="955654" eaLnBrk="0" hangingPunct="0">
              <a:defRPr sz="2100">
                <a:solidFill>
                  <a:schemeClr val="tx1"/>
                </a:solidFill>
                <a:latin typeface="Arial" charset="0"/>
              </a:defRPr>
            </a:lvl4pPr>
            <a:lvl5pPr marL="2139079" indent="-237675" defTabSz="955654" eaLnBrk="0" hangingPunct="0">
              <a:defRPr sz="2100">
                <a:solidFill>
                  <a:schemeClr val="tx1"/>
                </a:solidFill>
                <a:latin typeface="Arial" charset="0"/>
              </a:defRPr>
            </a:lvl5pPr>
            <a:lvl6pPr marL="2614430" indent="-237675" defTabSz="95565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6pPr>
            <a:lvl7pPr marL="3089780" indent="-237675" defTabSz="95565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7pPr>
            <a:lvl8pPr marL="3565131" indent="-237675" defTabSz="95565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8pPr>
            <a:lvl9pPr marL="4040482" indent="-237675" defTabSz="95565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81D1E48-A74A-4163-AEB3-921E99275DEA}" type="slidenum">
              <a:rPr lang="de-DE" altLang="de-DE" sz="1400"/>
              <a:pPr eaLnBrk="1" hangingPunct="1"/>
              <a:t>10</a:t>
            </a:fld>
            <a:endParaRPr lang="de-DE" altLang="de-DE" sz="140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6163" y="790575"/>
            <a:ext cx="5051425" cy="3787775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56201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D53108-863F-4B49-AB46-E2E93AEBD543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533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D53108-863F-4B49-AB46-E2E93AEBD543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999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D53108-863F-4B49-AB46-E2E93AEBD543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325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2781300"/>
          </a:xfrm>
          <a:prstGeom prst="rect">
            <a:avLst/>
          </a:prstGeom>
          <a:solidFill>
            <a:srgbClr val="295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de-DE" sz="2400">
              <a:solidFill>
                <a:schemeClr val="tx2"/>
              </a:solidFill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 sz="2400">
                <a:solidFill>
                  <a:schemeClr val="tx2"/>
                </a:solidFill>
                <a:latin typeface="Arial" charset="0"/>
              </a:defRPr>
            </a:lvl1pPr>
            <a:lvl2pPr marL="742950" indent="-285750" algn="ctr" eaLnBrk="0" hangingPunct="0">
              <a:spcBef>
                <a:spcPct val="50000"/>
              </a:spcBef>
              <a:defRPr sz="2400">
                <a:solidFill>
                  <a:schemeClr val="tx2"/>
                </a:solidFill>
                <a:latin typeface="Arial" charset="0"/>
              </a:defRPr>
            </a:lvl2pPr>
            <a:lvl3pPr marL="1143000" indent="-228600" algn="ctr" eaLnBrk="0" hangingPunct="0">
              <a:spcBef>
                <a:spcPct val="50000"/>
              </a:spcBef>
              <a:defRPr sz="2400">
                <a:solidFill>
                  <a:schemeClr val="tx2"/>
                </a:solidFill>
                <a:latin typeface="Arial" charset="0"/>
              </a:defRPr>
            </a:lvl3pPr>
            <a:lvl4pPr marL="1600200" indent="-228600" algn="ctr" eaLnBrk="0" hangingPunct="0">
              <a:spcBef>
                <a:spcPct val="50000"/>
              </a:spcBef>
              <a:defRPr sz="2400">
                <a:solidFill>
                  <a:schemeClr val="tx2"/>
                </a:solidFill>
                <a:latin typeface="Arial" charset="0"/>
              </a:defRPr>
            </a:lvl4pPr>
            <a:lvl5pPr marL="2057400" indent="-228600" algn="ctr" eaLnBrk="0" hangingPunct="0">
              <a:spcBef>
                <a:spcPct val="50000"/>
              </a:spcBef>
              <a:defRPr sz="24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C0C0C0"/>
                </a:solidFill>
                <a:latin typeface="+mn-lt"/>
              </a:rPr>
              <a:t>Computational Photonics, Prof. Thomas Pertsch,</a:t>
            </a:r>
            <a:r>
              <a:rPr lang="en-US" sz="1400" baseline="0" dirty="0">
                <a:solidFill>
                  <a:srgbClr val="C0C0C0"/>
                </a:solidFill>
                <a:latin typeface="+mn-lt"/>
              </a:rPr>
              <a:t> </a:t>
            </a:r>
            <a:r>
              <a:rPr lang="en-US" sz="1400" dirty="0">
                <a:solidFill>
                  <a:srgbClr val="C0C0C0"/>
                </a:solidFill>
                <a:latin typeface="+mn-lt"/>
              </a:rPr>
              <a:t>Abbe School of Photonics, FSU Jena</a:t>
            </a:r>
          </a:p>
        </p:txBody>
      </p:sp>
      <p:sp>
        <p:nvSpPr>
          <p:cNvPr id="6" name="Text Box 11"/>
          <p:cNvSpPr txBox="1">
            <a:spLocks noChangeArrowheads="1"/>
          </p:cNvSpPr>
          <p:nvPr userDrawn="1"/>
        </p:nvSpPr>
        <p:spPr bwMode="auto">
          <a:xfrm>
            <a:off x="-49213" y="6461125"/>
            <a:ext cx="576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9E8FFB93-8C4C-4226-888D-FD090BFEA448}" type="slidenum">
              <a:rPr lang="en-US" b="1" smtClean="0">
                <a:solidFill>
                  <a:schemeClr val="bg1"/>
                </a:solidFill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5945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0" y="3068638"/>
            <a:ext cx="8280400" cy="2808287"/>
          </a:xfrm>
        </p:spPr>
        <p:txBody>
          <a:bodyPr/>
          <a:lstStyle>
            <a:lvl1pPr marL="0" indent="0">
              <a:buFontTx/>
              <a:buNone/>
              <a:defRPr smtClean="0"/>
            </a:lvl1pPr>
          </a:lstStyle>
          <a:p>
            <a:pPr lvl="0"/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594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765175"/>
            <a:ext cx="8604250" cy="519113"/>
          </a:xfrm>
        </p:spPr>
        <p:txBody>
          <a:bodyPr/>
          <a:lstStyle>
            <a:lvl1pPr>
              <a:defRPr smtClean="0"/>
            </a:lvl1pPr>
          </a:lstStyle>
          <a:p>
            <a:pPr lvl="0"/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536851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404813"/>
            <a:ext cx="8893175" cy="519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1341438"/>
            <a:ext cx="8526463" cy="446405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D846DD-896B-4144-976E-0EC4773AA3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17866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404813"/>
            <a:ext cx="8893175" cy="519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8CA8D8-40AF-423D-8C99-EC459B13EC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9262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F3C83-C587-4C76-B1D0-4B4E65AFBE8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3530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2781300"/>
          </a:xfrm>
          <a:prstGeom prst="rect">
            <a:avLst/>
          </a:prstGeom>
          <a:solidFill>
            <a:srgbClr val="295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de-DE" sz="2400">
              <a:solidFill>
                <a:schemeClr val="tx2"/>
              </a:solidFill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 sz="2400">
                <a:solidFill>
                  <a:schemeClr val="tx2"/>
                </a:solidFill>
                <a:latin typeface="Arial" charset="0"/>
              </a:defRPr>
            </a:lvl1pPr>
            <a:lvl2pPr marL="742950" indent="-285750" algn="ctr" eaLnBrk="0" hangingPunct="0">
              <a:spcBef>
                <a:spcPct val="50000"/>
              </a:spcBef>
              <a:defRPr sz="2400">
                <a:solidFill>
                  <a:schemeClr val="tx2"/>
                </a:solidFill>
                <a:latin typeface="Arial" charset="0"/>
              </a:defRPr>
            </a:lvl2pPr>
            <a:lvl3pPr marL="1143000" indent="-228600" algn="ctr" eaLnBrk="0" hangingPunct="0">
              <a:spcBef>
                <a:spcPct val="50000"/>
              </a:spcBef>
              <a:defRPr sz="2400">
                <a:solidFill>
                  <a:schemeClr val="tx2"/>
                </a:solidFill>
                <a:latin typeface="Arial" charset="0"/>
              </a:defRPr>
            </a:lvl3pPr>
            <a:lvl4pPr marL="1600200" indent="-228600" algn="ctr" eaLnBrk="0" hangingPunct="0">
              <a:spcBef>
                <a:spcPct val="50000"/>
              </a:spcBef>
              <a:defRPr sz="2400">
                <a:solidFill>
                  <a:schemeClr val="tx2"/>
                </a:solidFill>
                <a:latin typeface="Arial" charset="0"/>
              </a:defRPr>
            </a:lvl4pPr>
            <a:lvl5pPr marL="2057400" indent="-228600" algn="ctr" eaLnBrk="0" hangingPunct="0">
              <a:spcBef>
                <a:spcPct val="50000"/>
              </a:spcBef>
              <a:defRPr sz="24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C0C0C0"/>
                </a:solidFill>
                <a:latin typeface="+mn-lt"/>
              </a:rPr>
              <a:t>Computational Photonics, Prof. Thomas Pertsch,</a:t>
            </a:r>
            <a:r>
              <a:rPr lang="en-US" sz="1400" baseline="0" dirty="0">
                <a:solidFill>
                  <a:srgbClr val="C0C0C0"/>
                </a:solidFill>
                <a:latin typeface="+mn-lt"/>
              </a:rPr>
              <a:t> </a:t>
            </a:r>
            <a:r>
              <a:rPr lang="en-US" sz="1400" dirty="0">
                <a:solidFill>
                  <a:srgbClr val="C0C0C0"/>
                </a:solidFill>
                <a:latin typeface="+mn-lt"/>
              </a:rPr>
              <a:t>Abbe School of Photonics, FSU Jena</a:t>
            </a:r>
          </a:p>
        </p:txBody>
      </p:sp>
      <p:sp>
        <p:nvSpPr>
          <p:cNvPr id="6" name="Text Box 11"/>
          <p:cNvSpPr txBox="1">
            <a:spLocks noChangeArrowheads="1"/>
          </p:cNvSpPr>
          <p:nvPr userDrawn="1"/>
        </p:nvSpPr>
        <p:spPr bwMode="auto">
          <a:xfrm>
            <a:off x="-49213" y="6461125"/>
            <a:ext cx="576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2C82EC58-9787-4163-8AE4-79A19AC39EB8}" type="slidenum">
              <a:rPr lang="en-US" b="1" smtClean="0">
                <a:solidFill>
                  <a:schemeClr val="bg1"/>
                </a:solidFill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5945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0" y="3068638"/>
            <a:ext cx="8280400" cy="2808287"/>
          </a:xfrm>
        </p:spPr>
        <p:txBody>
          <a:bodyPr/>
          <a:lstStyle>
            <a:lvl1pPr marL="0" indent="0">
              <a:buFontTx/>
              <a:buNone/>
              <a:defRPr smtClean="0"/>
            </a:lvl1pPr>
          </a:lstStyle>
          <a:p>
            <a:pPr lvl="0"/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594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765175"/>
            <a:ext cx="8604250" cy="519113"/>
          </a:xfrm>
        </p:spPr>
        <p:txBody>
          <a:bodyPr/>
          <a:lstStyle>
            <a:lvl1pPr>
              <a:defRPr smtClean="0"/>
            </a:lvl1pPr>
          </a:lstStyle>
          <a:p>
            <a:pPr lvl="0"/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22045572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404813"/>
            <a:ext cx="8893175" cy="519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1341438"/>
            <a:ext cx="8526463" cy="446405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22A16F-893E-46C5-BEF7-36CC4F36B3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47378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404813"/>
            <a:ext cx="8893175" cy="519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C142C4-BD94-4438-9331-45E8830792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89604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6EC4-9B36-48C4-AFF0-BBC2E79F4B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5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341438"/>
            <a:ext cx="8526463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Textmasterformate durch Klicken bearbeiten</a:t>
            </a:r>
          </a:p>
          <a:p>
            <a:pPr lvl="1"/>
            <a:r>
              <a:rPr lang="en-US" altLang="de-DE"/>
              <a:t>Zweite Ebene</a:t>
            </a:r>
          </a:p>
          <a:p>
            <a:pPr lvl="2"/>
            <a:r>
              <a:rPr lang="en-US" altLang="de-DE"/>
              <a:t>Dritte Ebene</a:t>
            </a:r>
          </a:p>
          <a:p>
            <a:pPr lvl="3"/>
            <a:r>
              <a:rPr lang="en-US" altLang="de-DE"/>
              <a:t>Vierte Ebene</a:t>
            </a:r>
          </a:p>
          <a:p>
            <a:pPr lvl="4"/>
            <a:r>
              <a:rPr lang="en-US" altLang="de-DE"/>
              <a:t>Fünfte Ebene</a:t>
            </a:r>
          </a:p>
        </p:txBody>
      </p:sp>
      <p:sp>
        <p:nvSpPr>
          <p:cNvPr id="102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1196975"/>
          </a:xfrm>
          <a:prstGeom prst="rect">
            <a:avLst/>
          </a:prstGeom>
          <a:solidFill>
            <a:srgbClr val="295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de-DE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34" name="Text Box 10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 sz="2400">
                <a:solidFill>
                  <a:schemeClr val="tx2"/>
                </a:solidFill>
                <a:latin typeface="Arial" charset="0"/>
              </a:defRPr>
            </a:lvl1pPr>
            <a:lvl2pPr marL="742950" indent="-285750" algn="ctr" eaLnBrk="0" hangingPunct="0">
              <a:spcBef>
                <a:spcPct val="50000"/>
              </a:spcBef>
              <a:defRPr sz="2400">
                <a:solidFill>
                  <a:schemeClr val="tx2"/>
                </a:solidFill>
                <a:latin typeface="Arial" charset="0"/>
              </a:defRPr>
            </a:lvl2pPr>
            <a:lvl3pPr marL="1143000" indent="-228600" algn="ctr" eaLnBrk="0" hangingPunct="0">
              <a:spcBef>
                <a:spcPct val="50000"/>
              </a:spcBef>
              <a:defRPr sz="2400">
                <a:solidFill>
                  <a:schemeClr val="tx2"/>
                </a:solidFill>
                <a:latin typeface="Arial" charset="0"/>
              </a:defRPr>
            </a:lvl3pPr>
            <a:lvl4pPr marL="1600200" indent="-228600" algn="ctr" eaLnBrk="0" hangingPunct="0">
              <a:spcBef>
                <a:spcPct val="50000"/>
              </a:spcBef>
              <a:defRPr sz="2400">
                <a:solidFill>
                  <a:schemeClr val="tx2"/>
                </a:solidFill>
                <a:latin typeface="Arial" charset="0"/>
              </a:defRPr>
            </a:lvl4pPr>
            <a:lvl5pPr marL="2057400" indent="-228600" algn="ctr" eaLnBrk="0" hangingPunct="0">
              <a:spcBef>
                <a:spcPct val="50000"/>
              </a:spcBef>
              <a:defRPr sz="24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C0C0C0"/>
                </a:solidFill>
                <a:latin typeface="+mn-lt"/>
              </a:rPr>
              <a:t>Computational Photonics, Prof. Thomas Pertsch,</a:t>
            </a:r>
            <a:r>
              <a:rPr lang="en-US" sz="1400" baseline="0" dirty="0">
                <a:solidFill>
                  <a:srgbClr val="C0C0C0"/>
                </a:solidFill>
                <a:latin typeface="+mn-lt"/>
              </a:rPr>
              <a:t> </a:t>
            </a:r>
            <a:r>
              <a:rPr lang="en-US" sz="1400" dirty="0">
                <a:solidFill>
                  <a:srgbClr val="C0C0C0"/>
                </a:solidFill>
                <a:latin typeface="+mn-lt"/>
              </a:rPr>
              <a:t>Abbe School of Photonics, FSU Jena</a:t>
            </a: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422275"/>
            <a:ext cx="8893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de-DE" dirty="0" err="1"/>
              <a:t>Titelmasterformat</a:t>
            </a:r>
            <a:r>
              <a:rPr lang="en-US" altLang="de-DE" dirty="0"/>
              <a:t> </a:t>
            </a:r>
            <a:r>
              <a:rPr lang="en-US" altLang="de-DE" dirty="0" err="1"/>
              <a:t>durch</a:t>
            </a:r>
            <a:r>
              <a:rPr lang="en-US" altLang="de-DE" dirty="0"/>
              <a:t> </a:t>
            </a:r>
            <a:r>
              <a:rPr lang="en-US" altLang="de-DE" dirty="0" err="1"/>
              <a:t>Klicken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3090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8350" y="0"/>
            <a:ext cx="7556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50000"/>
              </a:spcBef>
              <a:defRPr sz="1400">
                <a:solidFill>
                  <a:srgbClr val="C0C0C0"/>
                </a:solidFill>
                <a:latin typeface="+mn-lt"/>
              </a:defRPr>
            </a:lvl1pPr>
          </a:lstStyle>
          <a:p>
            <a:pPr>
              <a:defRPr/>
            </a:pPr>
            <a:fld id="{82EEBB53-F26B-4A3F-A832-82DC51A4F6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3" r:id="rId2"/>
    <p:sldLayoutId id="2147483884" r:id="rId3"/>
    <p:sldLayoutId id="2147483888" r:id="rId4"/>
  </p:sldLayoutIdLst>
  <p:transition>
    <p:fade thruBlk="1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B76A5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B76A5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B76A5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B76A5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67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82663" indent="-1778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444625" indent="-282575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793875" indent="-169863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341438"/>
            <a:ext cx="8526463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dirty="0" err="1"/>
              <a:t>Textmasterformate</a:t>
            </a:r>
            <a:r>
              <a:rPr lang="en-US" altLang="de-DE" dirty="0"/>
              <a:t> </a:t>
            </a:r>
            <a:r>
              <a:rPr lang="en-US" altLang="de-DE" dirty="0" err="1"/>
              <a:t>durch</a:t>
            </a:r>
            <a:r>
              <a:rPr lang="en-US" altLang="de-DE" dirty="0"/>
              <a:t> </a:t>
            </a:r>
            <a:r>
              <a:rPr lang="en-US" altLang="de-DE" dirty="0" err="1"/>
              <a:t>Klicken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2051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1196975"/>
          </a:xfrm>
          <a:prstGeom prst="rect">
            <a:avLst/>
          </a:prstGeom>
          <a:solidFill>
            <a:srgbClr val="295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de-DE" sz="2400">
              <a:solidFill>
                <a:schemeClr val="tx2"/>
              </a:solidFill>
            </a:endParaRPr>
          </a:p>
        </p:txBody>
      </p:sp>
      <p:sp>
        <p:nvSpPr>
          <p:cNvPr id="1034" name="Text Box 10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 sz="2400">
                <a:solidFill>
                  <a:schemeClr val="tx2"/>
                </a:solidFill>
                <a:latin typeface="Arial" charset="0"/>
              </a:defRPr>
            </a:lvl1pPr>
            <a:lvl2pPr marL="742950" indent="-285750" algn="ctr" eaLnBrk="0" hangingPunct="0">
              <a:spcBef>
                <a:spcPct val="50000"/>
              </a:spcBef>
              <a:defRPr sz="2400">
                <a:solidFill>
                  <a:schemeClr val="tx2"/>
                </a:solidFill>
                <a:latin typeface="Arial" charset="0"/>
              </a:defRPr>
            </a:lvl2pPr>
            <a:lvl3pPr marL="1143000" indent="-228600" algn="ctr" eaLnBrk="0" hangingPunct="0">
              <a:spcBef>
                <a:spcPct val="50000"/>
              </a:spcBef>
              <a:defRPr sz="2400">
                <a:solidFill>
                  <a:schemeClr val="tx2"/>
                </a:solidFill>
                <a:latin typeface="Arial" charset="0"/>
              </a:defRPr>
            </a:lvl3pPr>
            <a:lvl4pPr marL="1600200" indent="-228600" algn="ctr" eaLnBrk="0" hangingPunct="0">
              <a:spcBef>
                <a:spcPct val="50000"/>
              </a:spcBef>
              <a:defRPr sz="2400">
                <a:solidFill>
                  <a:schemeClr val="tx2"/>
                </a:solidFill>
                <a:latin typeface="Arial" charset="0"/>
              </a:defRPr>
            </a:lvl4pPr>
            <a:lvl5pPr marL="2057400" indent="-228600" algn="ctr" eaLnBrk="0" hangingPunct="0">
              <a:spcBef>
                <a:spcPct val="50000"/>
              </a:spcBef>
              <a:defRPr sz="24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C0C0C0"/>
                </a:solidFill>
                <a:latin typeface="+mn-lt"/>
              </a:rPr>
              <a:t>Computational Photonics, Prof. Thomas Pertsch,</a:t>
            </a:r>
            <a:r>
              <a:rPr lang="en-US" sz="1400" baseline="0" dirty="0">
                <a:solidFill>
                  <a:srgbClr val="C0C0C0"/>
                </a:solidFill>
                <a:latin typeface="+mn-lt"/>
              </a:rPr>
              <a:t> </a:t>
            </a:r>
            <a:r>
              <a:rPr lang="en-US" sz="1400" dirty="0">
                <a:solidFill>
                  <a:srgbClr val="C0C0C0"/>
                </a:solidFill>
                <a:latin typeface="+mn-lt"/>
              </a:rPr>
              <a:t>Abbe School of Photonics, FSU Jena</a:t>
            </a:r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422275"/>
            <a:ext cx="8893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de-DE" dirty="0" err="1"/>
              <a:t>Titelmasterformat</a:t>
            </a:r>
            <a:r>
              <a:rPr lang="en-US" altLang="de-DE" dirty="0"/>
              <a:t> </a:t>
            </a:r>
            <a:r>
              <a:rPr lang="en-US" altLang="de-DE" dirty="0" err="1"/>
              <a:t>durch</a:t>
            </a:r>
            <a:r>
              <a:rPr lang="en-US" altLang="de-DE" dirty="0"/>
              <a:t> </a:t>
            </a:r>
            <a:r>
              <a:rPr lang="en-US" altLang="de-DE" dirty="0" err="1"/>
              <a:t>Klicken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3090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8350" y="0"/>
            <a:ext cx="7556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50000"/>
              </a:spcBef>
              <a:defRPr sz="1400">
                <a:solidFill>
                  <a:srgbClr val="C0C0C0"/>
                </a:solidFill>
                <a:latin typeface="+mn-lt"/>
              </a:defRPr>
            </a:lvl1pPr>
          </a:lstStyle>
          <a:p>
            <a:pPr>
              <a:defRPr/>
            </a:pPr>
            <a:fld id="{26408F94-8DC1-4C7F-B2EC-9961D4450C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85" r:id="rId2"/>
    <p:sldLayoutId id="2147483886" r:id="rId3"/>
    <p:sldLayoutId id="2147483890" r:id="rId4"/>
  </p:sldLayoutIdLst>
  <p:transition>
    <p:fade thruBlk="1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B76A5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B76A5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B76A5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B76A5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67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82663" indent="-1778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444625" indent="-282575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793875" indent="-169863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emf"/><Relationship Id="rId5" Type="http://schemas.openxmlformats.org/officeDocument/2006/relationships/package" Target="../embeddings/Microsoft_PowerPoint_Presentation.pptx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wmf"/><Relationship Id="rId11" Type="http://schemas.openxmlformats.org/officeDocument/2006/relationships/package" Target="../embeddings/Microsoft_PowerPoint_Presentation1.pptx"/><Relationship Id="rId5" Type="http://schemas.openxmlformats.org/officeDocument/2006/relationships/oleObject" Target="../embeddings/oleObject4.bin"/><Relationship Id="rId10" Type="http://schemas.openxmlformats.org/officeDocument/2006/relationships/image" Target="../media/image50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58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55.wmf"/><Relationship Id="rId17" Type="http://schemas.openxmlformats.org/officeDocument/2006/relationships/oleObject" Target="../embeddings/oleObject13.bin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7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54.emf"/><Relationship Id="rId4" Type="http://schemas.openxmlformats.org/officeDocument/2006/relationships/image" Target="../media/image51.wmf"/><Relationship Id="rId9" Type="http://schemas.openxmlformats.org/officeDocument/2006/relationships/package" Target="../embeddings/Microsoft_PowerPoint_Presentation2.pptx"/><Relationship Id="rId14" Type="http://schemas.openxmlformats.org/officeDocument/2006/relationships/image" Target="../media/image56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13" Type="http://schemas.openxmlformats.org/officeDocument/2006/relationships/oleObject" Target="../embeddings/oleObject18.bin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62.w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4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54.emf"/><Relationship Id="rId4" Type="http://schemas.openxmlformats.org/officeDocument/2006/relationships/image" Target="../media/image59.wmf"/><Relationship Id="rId9" Type="http://schemas.openxmlformats.org/officeDocument/2006/relationships/package" Target="../embeddings/Microsoft_PowerPoint_Presentation3.pptx"/><Relationship Id="rId14" Type="http://schemas.openxmlformats.org/officeDocument/2006/relationships/image" Target="../media/image6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46.emf"/><Relationship Id="rId1" Type="http://schemas.openxmlformats.org/officeDocument/2006/relationships/slideLayout" Target="../slideLayouts/slideLayout6.xml"/><Relationship Id="rId6" Type="http://schemas.openxmlformats.org/officeDocument/2006/relationships/package" Target="../embeddings/Microsoft_PowerPoint_Presentation4.pptx"/><Relationship Id="rId5" Type="http://schemas.openxmlformats.org/officeDocument/2006/relationships/image" Target="../media/image65.wmf"/><Relationship Id="rId4" Type="http://schemas.openxmlformats.org/officeDocument/2006/relationships/oleObject" Target="../embeddings/oleObject20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6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6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41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539750"/>
            <a:ext cx="7772400" cy="523875"/>
          </a:xfrm>
        </p:spPr>
        <p:txBody>
          <a:bodyPr/>
          <a:lstStyle/>
          <a:p>
            <a:pPr eaLnBrk="1" hangingPunct="1"/>
            <a:r>
              <a:rPr lang="de-DE" altLang="de-DE" dirty="0" err="1"/>
              <a:t>Computational</a:t>
            </a:r>
            <a:r>
              <a:rPr lang="de-DE" altLang="de-DE" dirty="0"/>
              <a:t> </a:t>
            </a:r>
            <a:r>
              <a:rPr lang="de-DE" altLang="de-DE" dirty="0" err="1"/>
              <a:t>Photonics</a:t>
            </a:r>
            <a:endParaRPr lang="de-DE" altLang="de-DE" dirty="0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750888" y="4194175"/>
            <a:ext cx="79914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Char char="•"/>
            </a:pPr>
            <a:endParaRPr lang="en-US" altLang="de-DE" sz="2400"/>
          </a:p>
        </p:txBody>
      </p:sp>
      <p:sp>
        <p:nvSpPr>
          <p:cNvPr id="6148" name="Rechteck 1"/>
          <p:cNvSpPr>
            <a:spLocks noChangeArrowheads="1"/>
          </p:cNvSpPr>
          <p:nvPr/>
        </p:nvSpPr>
        <p:spPr bwMode="auto">
          <a:xfrm>
            <a:off x="500034" y="2071678"/>
            <a:ext cx="82569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Finite-Difference Time-Domain Method (FDTD)</a:t>
            </a:r>
          </a:p>
        </p:txBody>
      </p:sp>
      <p:sp>
        <p:nvSpPr>
          <p:cNvPr id="5" name="Rechteck 4"/>
          <p:cNvSpPr/>
          <p:nvPr/>
        </p:nvSpPr>
        <p:spPr>
          <a:xfrm>
            <a:off x="777875" y="981075"/>
            <a:ext cx="3118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Seminar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6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, June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14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, 2024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00034" y="3214686"/>
            <a:ext cx="81439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•</a:t>
            </a:r>
            <a:r>
              <a:rPr lang="ru-RU" sz="2800" dirty="0"/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Implementation of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de-DE" sz="2800" dirty="0">
                <a:latin typeface="Times New Roman" pitchFamily="18" charset="0"/>
                <a:cs typeface="Times New Roman" pitchFamily="18" charset="0"/>
              </a:rPr>
              <a:t> 1D and 3D version of the FDTD method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Test by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propagating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 pulse in a homogeneous and inhomogeneous medium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0397" name="Text Box 45"/>
              <p:cNvSpPr txBox="1">
                <a:spLocks noChangeArrowheads="1"/>
              </p:cNvSpPr>
              <p:nvPr/>
            </p:nvSpPr>
            <p:spPr bwMode="auto">
              <a:xfrm>
                <a:off x="71313" y="1268760"/>
                <a:ext cx="8893175" cy="48557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600" u="sng" dirty="0">
                    <a:latin typeface="+mn-lt"/>
                  </a:rPr>
                  <a:t>Physical problem: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1600" dirty="0">
                    <a:latin typeface="+mn-lt"/>
                  </a:rPr>
                  <a:t>Investigate the radiation characteristics of a pulsed line current with a Gaussian spatial envelope</a:t>
                </a:r>
                <a:br>
                  <a:rPr lang="en-US" sz="1600" dirty="0">
                    <a:latin typeface="+mn-lt"/>
                  </a:rPr>
                </a:br>
                <a14:m>
                  <m:oMath xmlns:m="http://schemas.openxmlformats.org/officeDocument/2006/math">
                    <m:r>
                      <a:rPr lang="de-DE" sz="1600" b="1" i="0" smtClean="0">
                        <a:latin typeface="Cambria Math" panose="02040503050406030204" pitchFamily="18" charset="0"/>
                      </a:rPr>
                      <m:t>𝐣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6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𝑖𝑓𝑡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de-DE" sz="16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func>
                          <m:func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1" i="0" smtClean="0">
                                    <a:latin typeface="Cambria Math" panose="02040503050406030204" pitchFamily="18" charset="0"/>
                                  </a:rPr>
                                  <m:t>𝐞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br>
                  <a:rPr lang="de-DE" sz="1600" b="0" dirty="0">
                    <a:latin typeface="+mn-lt"/>
                  </a:rPr>
                </a:br>
                <a:endParaRPr lang="en-US" sz="1600" dirty="0">
                  <a:latin typeface="+mn-lt"/>
                </a:endParaRPr>
              </a:p>
              <a:p>
                <a:pPr>
                  <a:defRPr/>
                </a:pPr>
                <a:r>
                  <a:rPr lang="en-US" sz="1600" u="sng" dirty="0">
                    <a:latin typeface="+mn-lt"/>
                  </a:rPr>
                  <a:t>Simulation grid:</a:t>
                </a:r>
              </a:p>
              <a:p>
                <a:pPr marL="342900" indent="-342900">
                  <a:buFont typeface="Arial" pitchFamily="34" charset="0"/>
                  <a:buChar char="•"/>
                  <a:defRPr/>
                </a:pPr>
                <a:r>
                  <a:rPr lang="en-US" sz="1600" dirty="0">
                    <a:latin typeface="+mn-lt"/>
                  </a:rPr>
                  <a:t>Spatial domain size of </a:t>
                </a:r>
                <a14:m>
                  <m:oMath xmlns:m="http://schemas.openxmlformats.org/officeDocument/2006/math">
                    <m:r>
                      <a:rPr lang="de-DE" sz="1600" b="0" i="1" dirty="0" smtClean="0">
                        <a:latin typeface="Cambria Math" panose="02040503050406030204" pitchFamily="18" charset="0"/>
                      </a:rPr>
                      <m:t>199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201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600" dirty="0">
                    <a:latin typeface="+mn-lt"/>
                  </a:rPr>
                  <a:t> grid points with a step size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6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6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=30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nm</m:t>
                    </m:r>
                  </m:oMath>
                </a14:m>
                <a:r>
                  <a:rPr lang="en-US" sz="1600" dirty="0">
                    <a:latin typeface="+mn-lt"/>
                  </a:rPr>
                  <a:t> </a:t>
                </a:r>
              </a:p>
              <a:p>
                <a:pPr marL="342900" indent="-342900">
                  <a:buFont typeface="Arial" pitchFamily="34" charset="0"/>
                  <a:buChar char="•"/>
                  <a:defRPr/>
                </a:pPr>
                <a:r>
                  <a:rPr lang="en-US" sz="1600" dirty="0">
                    <a:latin typeface="+mn-lt"/>
                  </a:rPr>
                  <a:t>PEC boundary conditions</a:t>
                </a:r>
              </a:p>
              <a:p>
                <a:pPr marL="342900" indent="-342900">
                  <a:buFont typeface="Arial" pitchFamily="34" charset="0"/>
                  <a:buChar char="•"/>
                  <a:defRPr/>
                </a:pPr>
                <a:r>
                  <a:rPr lang="en-US" sz="1600" dirty="0">
                    <a:latin typeface="+mn-lt"/>
                  </a:rPr>
                  <a:t>Simulation time span </a:t>
                </a:r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=10 </m:t>
                    </m:r>
                    <m:r>
                      <m:rPr>
                        <m:sty m:val="p"/>
                      </m:rPr>
                      <a:rPr lang="de-DE" sz="1600">
                        <a:latin typeface="Cambria Math" panose="02040503050406030204" pitchFamily="18" charset="0"/>
                      </a:rPr>
                      <m:t>fs</m:t>
                    </m:r>
                  </m:oMath>
                </a14:m>
                <a:r>
                  <a:rPr lang="en-US" sz="1600" dirty="0">
                    <a:latin typeface="+mn-lt"/>
                  </a:rPr>
                  <a:t> with discretization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600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/(2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342900" indent="-342900">
                  <a:buFont typeface="Arial" pitchFamily="34" charset="0"/>
                  <a:buChar char="•"/>
                  <a:defRPr/>
                </a:pPr>
                <a:r>
                  <a:rPr lang="en-US" sz="1600" dirty="0">
                    <a:solidFill>
                      <a:srgbClr val="FF0000"/>
                    </a:solidFill>
                    <a:latin typeface="+mn-lt"/>
                  </a:rPr>
                  <a:t>Specify all input quantities (</a:t>
                </a:r>
                <a14:m>
                  <m:oMath xmlns:m="http://schemas.openxmlformats.org/officeDocument/2006/math">
                    <m:r>
                      <a:rPr lang="de-DE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de-DE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de-DE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de-DE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de-DE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de-DE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de-DE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de-DE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+mn-lt"/>
                  </a:rPr>
                  <a:t>) on the same centered integer grid and interpolate the quantities to the required shifted grids within the implementation</a:t>
                </a:r>
              </a:p>
              <a:p>
                <a:pPr>
                  <a:defRPr/>
                </a:pPr>
                <a:endParaRPr lang="en-US" sz="1600" u="sng" dirty="0">
                  <a:latin typeface="+mn-lt"/>
                </a:endParaRPr>
              </a:p>
              <a:p>
                <a:pPr>
                  <a:defRPr/>
                </a:pPr>
                <a:r>
                  <a:rPr lang="en-US" sz="1600" u="sng" dirty="0">
                    <a:latin typeface="+mn-lt"/>
                  </a:rPr>
                  <a:t>Excitation:</a:t>
                </a:r>
              </a:p>
              <a:p>
                <a:pPr marL="342900" indent="-342900">
                  <a:buFont typeface="Arial" pitchFamily="34" charset="0"/>
                  <a:buChar char="•"/>
                  <a:defRPr/>
                </a:pPr>
                <a:r>
                  <a:rPr lang="en-US" sz="1600" dirty="0">
                    <a:latin typeface="+mn-lt"/>
                  </a:rPr>
                  <a:t>Pulsed current source with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de-DE" sz="1600">
                        <a:latin typeface="Cambria Math" panose="02040503050406030204" pitchFamily="18" charset="0"/>
                      </a:rPr>
                      <m:t>A</m:t>
                    </m:r>
                    <m:r>
                      <a:rPr lang="de-DE" sz="160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de-DE" sz="16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latin typeface="+mn-lt"/>
                  </a:rPr>
                  <a:t>, frequency 𝑓=500 THz (red light),  temporal width </a:t>
                </a:r>
                <a14:m>
                  <m:oMath xmlns:m="http://schemas.openxmlformats.org/officeDocument/2006/math">
                    <m:r>
                      <a:rPr lang="de-DE" sz="1600" i="1" dirty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=1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dirty="0">
                        <a:latin typeface="Cambria Math" panose="02040503050406030204" pitchFamily="18" charset="0"/>
                      </a:rPr>
                      <m:t>fs</m:t>
                    </m:r>
                  </m:oMath>
                </a14:m>
                <a:r>
                  <a:rPr lang="en-US" sz="1600" dirty="0">
                    <a:latin typeface="+mn-lt"/>
                  </a:rPr>
                  <a:t> and offset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600" dirty="0">
                    <a:latin typeface="+mn-lt"/>
                  </a:rPr>
                  <a:t> and spatial width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de-DE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342900" indent="-342900">
                  <a:buFont typeface="Arial" pitchFamily="34" charset="0"/>
                  <a:buChar char="•"/>
                  <a:defRPr/>
                </a:pPr>
                <a:endParaRPr lang="en-US" sz="1600" dirty="0">
                  <a:latin typeface="+mn-lt"/>
                </a:endParaRPr>
              </a:p>
              <a:p>
                <a:pPr>
                  <a:defRPr/>
                </a:pPr>
                <a:r>
                  <a:rPr lang="en-US" sz="1600" u="sng" dirty="0">
                    <a:latin typeface="+mn-lt"/>
                  </a:rPr>
                  <a:t>Output:</a:t>
                </a:r>
              </a:p>
              <a:p>
                <a:pPr marL="342900" indent="-342900">
                  <a:buFont typeface="Arial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latin typeface="+mn-lt"/>
                  </a:rPr>
                  <a:t>in the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1600" dirty="0">
                    <a:latin typeface="+mn-lt"/>
                  </a:rPr>
                  <a:t>-plane centered in the middle along the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>
                    <a:latin typeface="+mn-lt"/>
                  </a:rPr>
                  <a:t>-direction at every 4th time step interpolated to the integer grid in space and time</a:t>
                </a:r>
              </a:p>
              <a:p>
                <a:pPr marL="342900" indent="-342900">
                  <a:buFont typeface="Arial" pitchFamily="34" charset="0"/>
                  <a:buChar char="•"/>
                  <a:defRPr/>
                </a:pPr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740397" name="Text 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313" y="1268760"/>
                <a:ext cx="8893175" cy="4855753"/>
              </a:xfrm>
              <a:prstGeom prst="rect">
                <a:avLst/>
              </a:prstGeom>
              <a:blipFill>
                <a:blip r:embed="rId3"/>
                <a:stretch>
                  <a:fillRect l="-411" t="-376" r="-4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1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Task II: Implementation of the 3D FDTD method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142C4-BD94-4438-9331-45E88307925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ChangeArrowheads="1"/>
          </p:cNvSpPr>
          <p:nvPr/>
        </p:nvSpPr>
        <p:spPr bwMode="auto">
          <a:xfrm>
            <a:off x="0" y="3109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44" name="Rectangle 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46" name="Rectangle 7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47" name="Rectangle 8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48" name="Rectangle 9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49" name="Rectangle 10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50" name="Rectangle 11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51" name="Rectangle 12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52" name="Rectangle 13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53" name="Rectangle 14"/>
          <p:cNvSpPr>
            <a:spLocks noChangeArrowheads="1"/>
          </p:cNvSpPr>
          <p:nvPr/>
        </p:nvSpPr>
        <p:spPr bwMode="auto">
          <a:xfrm>
            <a:off x="0" y="2443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54" name="Rectangle 15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55" name="Rectangle 16"/>
          <p:cNvSpPr>
            <a:spLocks noChangeArrowheads="1"/>
          </p:cNvSpPr>
          <p:nvPr/>
        </p:nvSpPr>
        <p:spPr bwMode="auto">
          <a:xfrm>
            <a:off x="0" y="2824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56" name="Rectangle 17"/>
          <p:cNvSpPr>
            <a:spLocks noChangeArrowheads="1"/>
          </p:cNvSpPr>
          <p:nvPr/>
        </p:nvSpPr>
        <p:spPr bwMode="auto">
          <a:xfrm>
            <a:off x="0" y="2838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57" name="Rectangle 18"/>
          <p:cNvSpPr>
            <a:spLocks noChangeArrowheads="1"/>
          </p:cNvSpPr>
          <p:nvPr/>
        </p:nvSpPr>
        <p:spPr bwMode="auto">
          <a:xfrm>
            <a:off x="0" y="2824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58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59" name="Rectangle 23"/>
          <p:cNvSpPr>
            <a:spLocks noChangeArrowheads="1"/>
          </p:cNvSpPr>
          <p:nvPr/>
        </p:nvSpPr>
        <p:spPr bwMode="auto">
          <a:xfrm>
            <a:off x="0" y="30051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60" name="Rectangle 26"/>
          <p:cNvSpPr>
            <a:spLocks noChangeArrowheads="1"/>
          </p:cNvSpPr>
          <p:nvPr/>
        </p:nvSpPr>
        <p:spPr bwMode="auto">
          <a:xfrm>
            <a:off x="0" y="2747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62" name="Rectangle 28"/>
          <p:cNvSpPr>
            <a:spLocks noChangeArrowheads="1"/>
          </p:cNvSpPr>
          <p:nvPr/>
        </p:nvSpPr>
        <p:spPr bwMode="auto">
          <a:xfrm>
            <a:off x="0" y="30432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64" name="Rectangle 30"/>
          <p:cNvSpPr>
            <a:spLocks noChangeArrowheads="1"/>
          </p:cNvSpPr>
          <p:nvPr/>
        </p:nvSpPr>
        <p:spPr bwMode="auto">
          <a:xfrm>
            <a:off x="0" y="3052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66" name="Rectangle 32"/>
          <p:cNvSpPr>
            <a:spLocks noChangeArrowheads="1"/>
          </p:cNvSpPr>
          <p:nvPr/>
        </p:nvSpPr>
        <p:spPr bwMode="auto">
          <a:xfrm>
            <a:off x="0" y="30432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3D FDTD</a:t>
            </a:r>
            <a:r>
              <a:rPr lang="en-US" altLang="de-DE"/>
              <a:t>: Yee-Grid</a:t>
            </a:r>
            <a:endParaRPr lang="de-DE" alt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/>
              <p:cNvSpPr txBox="1"/>
              <p:nvPr/>
            </p:nvSpPr>
            <p:spPr>
              <a:xfrm>
                <a:off x="1055845" y="5809188"/>
                <a:ext cx="7032310" cy="864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 err="1">
                    <a:latin typeface="+mn-lt"/>
                  </a:rPr>
                  <a:t>Grid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size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is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determined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by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the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permittivity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distribution</a:t>
                </a:r>
                <a:r>
                  <a:rPr lang="de-DE" sz="2400" dirty="0">
                    <a:latin typeface="+mn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i="0" dirty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de-DE" sz="2400" i="0" dirty="0" err="1" smtClean="0">
                          <a:latin typeface="Cambria Math" panose="02040503050406030204" pitchFamily="18" charset="0"/>
                        </a:rPr>
                        <m:t>ize</m:t>
                      </m:r>
                      <m:d>
                        <m:dPr>
                          <m:ctrlPr>
                            <a:rPr lang="de-DE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de-DE" sz="2400" b="0" i="1" dirty="0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de-DE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de-DE" sz="2400" b="0" i="1" dirty="0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de-DE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5" y="5809188"/>
                <a:ext cx="7032310" cy="864789"/>
              </a:xfrm>
              <a:prstGeom prst="rect">
                <a:avLst/>
              </a:prstGeom>
              <a:blipFill>
                <a:blip r:embed="rId3"/>
                <a:stretch>
                  <a:fillRect l="-1300" t="-5634" r="-173" b="-56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8006" name="Rechteck 768005"/>
              <p:cNvSpPr/>
              <p:nvPr/>
            </p:nvSpPr>
            <p:spPr>
              <a:xfrm>
                <a:off x="179512" y="1302441"/>
                <a:ext cx="87849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400" dirty="0">
                    <a:latin typeface="+mn-lt"/>
                  </a:rPr>
                  <a:t>Center </a:t>
                </a:r>
                <a:r>
                  <a:rPr lang="de-DE" sz="2400" dirty="0" err="1">
                    <a:latin typeface="+mn-lt"/>
                  </a:rPr>
                  <a:t>of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the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cube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is</a:t>
                </a:r>
                <a:r>
                  <a:rPr lang="de-DE" sz="2400" dirty="0">
                    <a:latin typeface="+mn-lt"/>
                  </a:rPr>
                  <a:t> in </a:t>
                </a:r>
                <a:r>
                  <a:rPr lang="de-DE" sz="2400" dirty="0" err="1">
                    <a:latin typeface="+mn-lt"/>
                  </a:rPr>
                  <a:t>the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center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of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the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coordinate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system</a:t>
                </a:r>
                <a:r>
                  <a:rPr lang="de-DE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de-DE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400" i="1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400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768006" name="Rechteck 7680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302441"/>
                <a:ext cx="8784976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68007" name="Objekt 76800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858513"/>
              </p:ext>
            </p:extLst>
          </p:nvPr>
        </p:nvGraphicFramePr>
        <p:xfrm>
          <a:off x="1177338" y="1772816"/>
          <a:ext cx="6789325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äsentation" r:id="rId5" imgW="3238551" imgH="1889616" progId="PowerPoint.Show.12">
                  <p:embed/>
                </p:oleObj>
              </mc:Choice>
              <mc:Fallback>
                <p:oleObj name="Präsentation" r:id="rId5" imgW="3238551" imgH="1889616" progId="PowerPoint.Show.12">
                  <p:embed/>
                  <p:pic>
                    <p:nvPicPr>
                      <p:cNvPr id="0" name="Picture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338" y="1772816"/>
                        <a:ext cx="6789325" cy="39604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08" name="Foliennummernplatzhalter 76800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22A16F-893E-46C5-BEF7-36CC4F36B3A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4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473813"/>
              </p:ext>
            </p:extLst>
          </p:nvPr>
        </p:nvGraphicFramePr>
        <p:xfrm>
          <a:off x="420688" y="3513138"/>
          <a:ext cx="8435975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248160" imgH="660240" progId="Equation.DSMT4">
                  <p:embed/>
                </p:oleObj>
              </mc:Choice>
              <mc:Fallback>
                <p:oleObj name="Equation" r:id="rId3" imgW="6248160" imgH="660240" progId="Equation.DSMT4">
                  <p:embed/>
                  <p:pic>
                    <p:nvPicPr>
                      <p:cNvPr id="0" name="Picture 2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88" y="3513138"/>
                        <a:ext cx="8435975" cy="890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395438"/>
              </p:ext>
            </p:extLst>
          </p:nvPr>
        </p:nvGraphicFramePr>
        <p:xfrm>
          <a:off x="395536" y="4575161"/>
          <a:ext cx="8435016" cy="822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248160" imgH="609480" progId="Equation.DSMT4">
                  <p:embed/>
                </p:oleObj>
              </mc:Choice>
              <mc:Fallback>
                <p:oleObj name="Equation" r:id="rId5" imgW="6248160" imgH="609480" progId="Equation.DSMT4">
                  <p:embed/>
                  <p:pic>
                    <p:nvPicPr>
                      <p:cNvPr id="0" name="Picture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4575161"/>
                        <a:ext cx="8435016" cy="8227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123495"/>
              </p:ext>
            </p:extLst>
          </p:nvPr>
        </p:nvGraphicFramePr>
        <p:xfrm>
          <a:off x="395536" y="5634020"/>
          <a:ext cx="8435016" cy="891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248160" imgH="660240" progId="Equation.DSMT4">
                  <p:embed/>
                </p:oleObj>
              </mc:Choice>
              <mc:Fallback>
                <p:oleObj name="Equation" r:id="rId7" imgW="6248160" imgH="660240" progId="Equation.DSMT4">
                  <p:embed/>
                  <p:pic>
                    <p:nvPicPr>
                      <p:cNvPr id="0" name="Picture 2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5634020"/>
                        <a:ext cx="8435016" cy="8913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3D FDTD: Electric Field Components</a:t>
            </a:r>
            <a:endParaRPr lang="de-DE" altLang="de-DE" dirty="0"/>
          </a:p>
        </p:txBody>
      </p:sp>
      <p:graphicFrame>
        <p:nvGraphicFramePr>
          <p:cNvPr id="1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313500"/>
              </p:ext>
            </p:extLst>
          </p:nvPr>
        </p:nvGraphicFramePr>
        <p:xfrm>
          <a:off x="6506249" y="1377280"/>
          <a:ext cx="1714320" cy="1574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14320" imgH="1574640" progId="Equation.DSMT4">
                  <p:embed/>
                </p:oleObj>
              </mc:Choice>
              <mc:Fallback>
                <p:oleObj name="Equation" r:id="rId9" imgW="1714320" imgH="1574640" progId="Equation.DSMT4">
                  <p:embed/>
                  <p:pic>
                    <p:nvPicPr>
                      <p:cNvPr id="0" name="Picture 2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6249" y="1377280"/>
                        <a:ext cx="1714320" cy="15746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feld 1"/>
          <p:cNvSpPr txBox="1"/>
          <p:nvPr/>
        </p:nvSpPr>
        <p:spPr>
          <a:xfrm>
            <a:off x="4427984" y="1772816"/>
            <a:ext cx="1901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>
                <a:latin typeface="+mn-lt"/>
              </a:rPr>
              <a:t>Permittivity</a:t>
            </a:r>
            <a:r>
              <a:rPr lang="de-DE" sz="1800" dirty="0">
                <a:latin typeface="+mn-lt"/>
              </a:rPr>
              <a:t> must </a:t>
            </a:r>
            <a:br>
              <a:rPr lang="de-DE" sz="1800" dirty="0">
                <a:latin typeface="+mn-lt"/>
              </a:rPr>
            </a:br>
            <a:r>
              <a:rPr lang="de-DE" sz="1800" dirty="0" err="1">
                <a:latin typeface="+mn-lt"/>
              </a:rPr>
              <a:t>be</a:t>
            </a:r>
            <a:r>
              <a:rPr lang="de-DE" sz="1800" dirty="0">
                <a:latin typeface="+mn-lt"/>
              </a:rPr>
              <a:t> </a:t>
            </a:r>
            <a:r>
              <a:rPr lang="de-DE" sz="1800" dirty="0" err="1">
                <a:latin typeface="+mn-lt"/>
              </a:rPr>
              <a:t>interpolated</a:t>
            </a:r>
            <a:r>
              <a:rPr lang="de-DE" sz="1800" dirty="0">
                <a:latin typeface="+mn-lt"/>
              </a:rPr>
              <a:t>:</a:t>
            </a:r>
          </a:p>
        </p:txBody>
      </p:sp>
      <p:graphicFrame>
        <p:nvGraphicFramePr>
          <p:cNvPr id="200" name="Objekt 199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560871"/>
              </p:ext>
            </p:extLst>
          </p:nvPr>
        </p:nvGraphicFramePr>
        <p:xfrm>
          <a:off x="412332" y="1326178"/>
          <a:ext cx="3511596" cy="2048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äsentation" r:id="rId11" imgW="3238551" imgH="1889616" progId="PowerPoint.Show.12">
                  <p:embed/>
                </p:oleObj>
              </mc:Choice>
              <mc:Fallback>
                <p:oleObj name="Präsentation" r:id="rId11" imgW="3238551" imgH="1889616" progId="PowerPoint.Show.12">
                  <p:embed/>
                  <p:pic>
                    <p:nvPicPr>
                      <p:cNvPr id="0" name="Picture 2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332" y="1326178"/>
                        <a:ext cx="3511596" cy="20484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22A16F-893E-46C5-BEF7-36CC4F36B3A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9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8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02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3D FDTD: Array Sizes and Boundary Conditions</a:t>
            </a:r>
            <a:endParaRPr lang="de-DE" alt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8768" y="1268760"/>
            <a:ext cx="8526463" cy="5412631"/>
          </a:xfrm>
        </p:spPr>
        <p:txBody>
          <a:bodyPr/>
          <a:lstStyle/>
          <a:p>
            <a:r>
              <a:rPr lang="de-DE" dirty="0"/>
              <a:t>PEC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: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boundaries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tangential E-</a:t>
            </a:r>
            <a:r>
              <a:rPr lang="de-DE" dirty="0" err="1"/>
              <a:t>fields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normal H-</a:t>
            </a:r>
            <a:r>
              <a:rPr lang="de-DE" dirty="0" err="1"/>
              <a:t>fields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updated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22A16F-893E-46C5-BEF7-36CC4F36B3A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896246"/>
                  </p:ext>
                </p:extLst>
              </p:nvPr>
            </p:nvGraphicFramePr>
            <p:xfrm>
              <a:off x="1356320" y="2160229"/>
              <a:ext cx="6096000" cy="422109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438903924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4573586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:,1,:</m:t>
                                    </m:r>
                                  </m:e>
                                </m:d>
                                <m:r>
                                  <a:rPr lang="de-DE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:,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,: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6564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:,</m:t>
                                    </m:r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:,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443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1,:</m:t>
                                    </m:r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,:</m:t>
                                    </m:r>
                                  </m:e>
                                </m:d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,: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211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69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,:</m:t>
                                    </m:r>
                                  </m:e>
                                </m:d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,: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9819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:, :,1</m:t>
                                    </m:r>
                                  </m:e>
                                </m:d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:,:,</m:t>
                                    </m:r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741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:, 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1,: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:,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192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94736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,: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,: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,: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03126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:, 1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,: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:,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0686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,:,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:,: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3839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198896246"/>
                  </p:ext>
                </p:extLst>
              </p:nvPr>
            </p:nvGraphicFramePr>
            <p:xfrm>
              <a:off x="1356320" y="2160229"/>
              <a:ext cx="6096000" cy="422109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48000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438903924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457358610"/>
                        </a:ext>
                      </a:extLst>
                    </a:gridCol>
                  </a:tblGrid>
                  <a:tr h="40703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r="-99800" b="-934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200" b="-934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56564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109836" r="-99800" b="-9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200" t="-109836" b="-9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30443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209836" r="-99800" b="-8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200" t="-209836" b="-8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61211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3669697"/>
                      </a:ext>
                    </a:extLst>
                  </a:tr>
                  <a:tr h="38747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389063" r="-99800" b="-59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200" t="-389063" b="-5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659819026"/>
                      </a:ext>
                    </a:extLst>
                  </a:tr>
                  <a:tr h="38747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89063" r="-99800" b="-49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200" t="-489063" b="-4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41741047"/>
                      </a:ext>
                    </a:extLst>
                  </a:tr>
                  <a:tr h="40703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562687" r="-99800" b="-371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200" t="-562687" b="-371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923192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9094736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826230" r="-99800" b="-2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200" t="-826230" b="-2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300312617"/>
                      </a:ext>
                    </a:extLst>
                  </a:tr>
                  <a:tr h="40703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843284" r="-99800" b="-910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200" t="-843284" b="-910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290686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1036066" r="-99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200" t="-10360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153839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4188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838141"/>
              </p:ext>
            </p:extLst>
          </p:nvPr>
        </p:nvGraphicFramePr>
        <p:xfrm>
          <a:off x="683568" y="3513857"/>
          <a:ext cx="61214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533840" imgH="660240" progId="Equation.DSMT4">
                  <p:embed/>
                </p:oleObj>
              </mc:Choice>
              <mc:Fallback>
                <p:oleObj name="Equation" r:id="rId3" imgW="4533840" imgH="660240" progId="Equation.DSMT4">
                  <p:embed/>
                  <p:pic>
                    <p:nvPicPr>
                      <p:cNvPr id="0" name="Picture 3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3513857"/>
                        <a:ext cx="6121400" cy="890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679496"/>
              </p:ext>
            </p:extLst>
          </p:nvPr>
        </p:nvGraphicFramePr>
        <p:xfrm>
          <a:off x="683568" y="4575894"/>
          <a:ext cx="61372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546440" imgH="609480" progId="Equation.DSMT4">
                  <p:embed/>
                </p:oleObj>
              </mc:Choice>
              <mc:Fallback>
                <p:oleObj name="Equation" r:id="rId5" imgW="4546440" imgH="609480" progId="Equation.DSMT4">
                  <p:embed/>
                  <p:pic>
                    <p:nvPicPr>
                      <p:cNvPr id="0" name="Picture 3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4575894"/>
                        <a:ext cx="6137275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251674"/>
              </p:ext>
            </p:extLst>
          </p:nvPr>
        </p:nvGraphicFramePr>
        <p:xfrm>
          <a:off x="683568" y="5634757"/>
          <a:ext cx="61214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533840" imgH="660240" progId="Equation.DSMT4">
                  <p:embed/>
                </p:oleObj>
              </mc:Choice>
              <mc:Fallback>
                <p:oleObj name="Equation" r:id="rId7" imgW="4533840" imgH="660240" progId="Equation.DSMT4">
                  <p:embed/>
                  <p:pic>
                    <p:nvPicPr>
                      <p:cNvPr id="0" name="Picture 3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634757"/>
                        <a:ext cx="6121400" cy="890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Titel 1"/>
          <p:cNvSpPr>
            <a:spLocks noGrp="1"/>
          </p:cNvSpPr>
          <p:nvPr>
            <p:ph type="title"/>
          </p:nvPr>
        </p:nvSpPr>
        <p:spPr>
          <a:xfrm>
            <a:off x="250825" y="187316"/>
            <a:ext cx="8893175" cy="954107"/>
          </a:xfrm>
        </p:spPr>
        <p:txBody>
          <a:bodyPr/>
          <a:lstStyle/>
          <a:p>
            <a:r>
              <a:rPr lang="en-US" altLang="de-DE" dirty="0"/>
              <a:t>3D FDTD: Time Stepping</a:t>
            </a:r>
            <a:br>
              <a:rPr lang="en-US" altLang="de-DE" dirty="0"/>
            </a:br>
            <a:r>
              <a:rPr lang="en-US" altLang="de-DE" dirty="0"/>
              <a:t>Update of the Electric Field</a:t>
            </a:r>
            <a:endParaRPr lang="de-DE" altLang="de-DE" dirty="0"/>
          </a:p>
        </p:txBody>
      </p:sp>
      <p:graphicFrame>
        <p:nvGraphicFramePr>
          <p:cNvPr id="9" name="Objekt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2332" y="1326178"/>
          <a:ext cx="3511596" cy="2048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äsentation" r:id="rId9" imgW="3125787" imgH="1822771" progId="PowerPoint.Show.12">
                  <p:embed/>
                </p:oleObj>
              </mc:Choice>
              <mc:Fallback>
                <p:oleObj name="Präsentation" r:id="rId9" imgW="3125787" imgH="1822771" progId="PowerPoint.Show.12">
                  <p:embed/>
                  <p:pic>
                    <p:nvPicPr>
                      <p:cNvPr id="0" name="Picture 3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332" y="1326178"/>
                        <a:ext cx="3511596" cy="20484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22A16F-893E-46C5-BEF7-36CC4F36B3A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aphicFrame>
        <p:nvGraphicFramePr>
          <p:cNvPr id="14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186792"/>
              </p:ext>
            </p:extLst>
          </p:nvPr>
        </p:nvGraphicFramePr>
        <p:xfrm>
          <a:off x="4424363" y="1617663"/>
          <a:ext cx="3806825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19160" imgH="1130040" progId="Equation.DSMT4">
                  <p:embed/>
                </p:oleObj>
              </mc:Choice>
              <mc:Fallback>
                <p:oleObj name="Equation" r:id="rId11" imgW="2819160" imgH="1130040" progId="Equation.DSMT4">
                  <p:embed/>
                  <p:pic>
                    <p:nvPicPr>
                      <p:cNvPr id="0" name="Picture 3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4363" y="1617663"/>
                        <a:ext cx="3806825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5305412" y="1196752"/>
            <a:ext cx="2039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+mn-lt"/>
              </a:rPr>
              <a:t>Separable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source</a:t>
            </a:r>
            <a:r>
              <a:rPr lang="de-DE" dirty="0">
                <a:latin typeface="+mn-lt"/>
              </a:rPr>
              <a:t>:</a:t>
            </a:r>
          </a:p>
        </p:txBody>
      </p:sp>
      <p:graphicFrame>
        <p:nvGraphicFramePr>
          <p:cNvPr id="1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036400"/>
              </p:ext>
            </p:extLst>
          </p:nvPr>
        </p:nvGraphicFramePr>
        <p:xfrm>
          <a:off x="7380312" y="3557570"/>
          <a:ext cx="934398" cy="803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12520" imgH="698400" progId="Equation.DSMT4">
                  <p:embed/>
                </p:oleObj>
              </mc:Choice>
              <mc:Fallback>
                <p:oleObj name="Equation" r:id="rId13" imgW="812520" imgH="698400" progId="Equation.DSMT4">
                  <p:embed/>
                  <p:pic>
                    <p:nvPicPr>
                      <p:cNvPr id="0" name="Picture 3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312" y="3557570"/>
                        <a:ext cx="934398" cy="803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907434"/>
              </p:ext>
            </p:extLst>
          </p:nvPr>
        </p:nvGraphicFramePr>
        <p:xfrm>
          <a:off x="7366000" y="4584700"/>
          <a:ext cx="91757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99920" imgH="698400" progId="Equation.DSMT4">
                  <p:embed/>
                </p:oleObj>
              </mc:Choice>
              <mc:Fallback>
                <p:oleObj name="Equation" r:id="rId15" imgW="799920" imgH="698400" progId="Equation.DSMT4">
                  <p:embed/>
                  <p:pic>
                    <p:nvPicPr>
                      <p:cNvPr id="0" name="Picture 3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6000" y="4584700"/>
                        <a:ext cx="917575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531020"/>
              </p:ext>
            </p:extLst>
          </p:nvPr>
        </p:nvGraphicFramePr>
        <p:xfrm>
          <a:off x="7380312" y="5680754"/>
          <a:ext cx="934398" cy="803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12520" imgH="698400" progId="Equation.DSMT4">
                  <p:embed/>
                </p:oleObj>
              </mc:Choice>
              <mc:Fallback>
                <p:oleObj name="Equation" r:id="rId17" imgW="812520" imgH="698400" progId="Equation.DSMT4">
                  <p:embed/>
                  <p:pic>
                    <p:nvPicPr>
                      <p:cNvPr id="0" name="Picture 3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312" y="5680754"/>
                        <a:ext cx="934398" cy="803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1959201" y="6445106"/>
            <a:ext cx="5225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  <a:latin typeface="+mn-lt"/>
              </a:rPr>
              <a:t>Tangential E-</a:t>
            </a:r>
            <a:r>
              <a:rPr lang="de-DE" dirty="0" err="1">
                <a:solidFill>
                  <a:srgbClr val="FF0000"/>
                </a:solidFill>
                <a:latin typeface="+mn-lt"/>
              </a:rPr>
              <a:t>fields</a:t>
            </a:r>
            <a:r>
              <a:rPr lang="de-DE" dirty="0">
                <a:solidFill>
                  <a:srgbClr val="FF0000"/>
                </a:solidFill>
                <a:latin typeface="+mn-lt"/>
              </a:rPr>
              <a:t> at </a:t>
            </a:r>
            <a:r>
              <a:rPr lang="de-DE" dirty="0" err="1">
                <a:solidFill>
                  <a:srgbClr val="FF0000"/>
                </a:solidFill>
                <a:latin typeface="+mn-lt"/>
              </a:rPr>
              <a:t>boundary</a:t>
            </a:r>
            <a:r>
              <a:rPr lang="de-DE" dirty="0">
                <a:solidFill>
                  <a:srgbClr val="FF0000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+mn-lt"/>
              </a:rPr>
              <a:t>are</a:t>
            </a:r>
            <a:r>
              <a:rPr lang="de-DE" dirty="0">
                <a:solidFill>
                  <a:srgbClr val="FF0000"/>
                </a:solidFill>
                <a:latin typeface="+mn-lt"/>
              </a:rPr>
              <a:t> not </a:t>
            </a:r>
            <a:r>
              <a:rPr lang="de-DE" dirty="0" err="1">
                <a:solidFill>
                  <a:srgbClr val="FF0000"/>
                </a:solidFill>
                <a:latin typeface="+mn-lt"/>
              </a:rPr>
              <a:t>updated</a:t>
            </a:r>
            <a:r>
              <a:rPr lang="de-DE" dirty="0">
                <a:solidFill>
                  <a:srgbClr val="FF0000"/>
                </a:solidFill>
                <a:latin typeface="+mn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9738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8" name="Rectangle 13"/>
          <p:cNvSpPr>
            <a:spLocks noChangeArrowheads="1"/>
          </p:cNvSpPr>
          <p:nvPr/>
        </p:nvSpPr>
        <p:spPr bwMode="auto">
          <a:xfrm>
            <a:off x="-6229200" y="155679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9229" name="Rectangle 14"/>
          <p:cNvSpPr>
            <a:spLocks noChangeArrowheads="1"/>
          </p:cNvSpPr>
          <p:nvPr/>
        </p:nvSpPr>
        <p:spPr bwMode="auto">
          <a:xfrm>
            <a:off x="0" y="2443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9230" name="Rectangle 15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graphicFrame>
        <p:nvGraphicFramePr>
          <p:cNvPr id="923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475272"/>
              </p:ext>
            </p:extLst>
          </p:nvPr>
        </p:nvGraphicFramePr>
        <p:xfrm>
          <a:off x="971600" y="3501727"/>
          <a:ext cx="492125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44640" imgH="660240" progId="Equation.DSMT4">
                  <p:embed/>
                </p:oleObj>
              </mc:Choice>
              <mc:Fallback>
                <p:oleObj name="Equation" r:id="rId3" imgW="3644640" imgH="660240" progId="Equation.DSMT4">
                  <p:embed/>
                  <p:pic>
                    <p:nvPicPr>
                      <p:cNvPr id="0" name="Picture 2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3501727"/>
                        <a:ext cx="4921250" cy="890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5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/>
          </a:p>
        </p:txBody>
      </p:sp>
      <p:graphicFrame>
        <p:nvGraphicFramePr>
          <p:cNvPr id="923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066589"/>
              </p:ext>
            </p:extLst>
          </p:nvPr>
        </p:nvGraphicFramePr>
        <p:xfrm>
          <a:off x="973188" y="4643139"/>
          <a:ext cx="491966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644640" imgH="609480" progId="Equation.DSMT4">
                  <p:embed/>
                </p:oleObj>
              </mc:Choice>
              <mc:Fallback>
                <p:oleObj name="Equation" r:id="rId5" imgW="3644640" imgH="609480" progId="Equation.DSMT4">
                  <p:embed/>
                  <p:pic>
                    <p:nvPicPr>
                      <p:cNvPr id="0" name="Picture 2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188" y="4643139"/>
                        <a:ext cx="4919662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216482"/>
              </p:ext>
            </p:extLst>
          </p:nvPr>
        </p:nvGraphicFramePr>
        <p:xfrm>
          <a:off x="973188" y="5706764"/>
          <a:ext cx="4919662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644640" imgH="660240" progId="Equation.DSMT4">
                  <p:embed/>
                </p:oleObj>
              </mc:Choice>
              <mc:Fallback>
                <p:oleObj name="Equation" r:id="rId7" imgW="3644640" imgH="660240" progId="Equation.DSMT4">
                  <p:embed/>
                  <p:pic>
                    <p:nvPicPr>
                      <p:cNvPr id="0" name="Picture 2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188" y="5706764"/>
                        <a:ext cx="4919662" cy="890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9" name="Titel 1"/>
          <p:cNvSpPr>
            <a:spLocks noGrp="1"/>
          </p:cNvSpPr>
          <p:nvPr>
            <p:ph type="title"/>
          </p:nvPr>
        </p:nvSpPr>
        <p:spPr>
          <a:xfrm>
            <a:off x="250825" y="187316"/>
            <a:ext cx="8893175" cy="954107"/>
          </a:xfrm>
        </p:spPr>
        <p:txBody>
          <a:bodyPr/>
          <a:lstStyle/>
          <a:p>
            <a:r>
              <a:rPr lang="en-US" altLang="de-DE" dirty="0"/>
              <a:t>3D FDTD: Time Stepping</a:t>
            </a:r>
            <a:br>
              <a:rPr lang="en-US" altLang="de-DE" dirty="0"/>
            </a:br>
            <a:r>
              <a:rPr lang="en-US" altLang="de-DE" dirty="0"/>
              <a:t>Update of the Magnetic Field</a:t>
            </a:r>
            <a:endParaRPr lang="de-DE" altLang="de-DE" dirty="0"/>
          </a:p>
        </p:txBody>
      </p:sp>
      <p:graphicFrame>
        <p:nvGraphicFramePr>
          <p:cNvPr id="12" name="Objekt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2332" y="1326178"/>
          <a:ext cx="3511596" cy="2048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äsentation" r:id="rId9" imgW="3125787" imgH="1822771" progId="PowerPoint.Show.12">
                  <p:embed/>
                </p:oleObj>
              </mc:Choice>
              <mc:Fallback>
                <p:oleObj name="Präsentation" r:id="rId9" imgW="3125787" imgH="1822771" progId="PowerPoint.Show.12">
                  <p:embed/>
                  <p:pic>
                    <p:nvPicPr>
                      <p:cNvPr id="0" name="Picture 2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332" y="1326178"/>
                        <a:ext cx="3511596" cy="20484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22A16F-893E-46C5-BEF7-36CC4F36B3A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1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0197916"/>
              </p:ext>
            </p:extLst>
          </p:nvPr>
        </p:nvGraphicFramePr>
        <p:xfrm>
          <a:off x="7400925" y="3557588"/>
          <a:ext cx="890588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698400" progId="Equation.DSMT4">
                  <p:embed/>
                </p:oleObj>
              </mc:Choice>
              <mc:Fallback>
                <p:oleObj name="Equation" r:id="rId11" imgW="774360" imgH="698400" progId="Equation.DSMT4">
                  <p:embed/>
                  <p:pic>
                    <p:nvPicPr>
                      <p:cNvPr id="0" name="Picture 2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0925" y="3557588"/>
                        <a:ext cx="890588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581952"/>
              </p:ext>
            </p:extLst>
          </p:nvPr>
        </p:nvGraphicFramePr>
        <p:xfrm>
          <a:off x="7359650" y="4584700"/>
          <a:ext cx="931863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12520" imgH="698400" progId="Equation.DSMT4">
                  <p:embed/>
                </p:oleObj>
              </mc:Choice>
              <mc:Fallback>
                <p:oleObj name="Equation" r:id="rId13" imgW="812520" imgH="698400" progId="Equation.DSMT4">
                  <p:embed/>
                  <p:pic>
                    <p:nvPicPr>
                      <p:cNvPr id="0" name="Picture 2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9650" y="4584700"/>
                        <a:ext cx="931863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845273"/>
              </p:ext>
            </p:extLst>
          </p:nvPr>
        </p:nvGraphicFramePr>
        <p:xfrm>
          <a:off x="7386638" y="5680075"/>
          <a:ext cx="92075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99920" imgH="698400" progId="Equation.DSMT4">
                  <p:embed/>
                </p:oleObj>
              </mc:Choice>
              <mc:Fallback>
                <p:oleObj name="Equation" r:id="rId15" imgW="799920" imgH="698400" progId="Equation.DSMT4">
                  <p:embed/>
                  <p:pic>
                    <p:nvPicPr>
                      <p:cNvPr id="0" name="Picture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6638" y="5680075"/>
                        <a:ext cx="920750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feld 19"/>
          <p:cNvSpPr txBox="1"/>
          <p:nvPr/>
        </p:nvSpPr>
        <p:spPr>
          <a:xfrm>
            <a:off x="2105620" y="6445106"/>
            <a:ext cx="4932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  <a:latin typeface="+mn-lt"/>
              </a:rPr>
              <a:t>Normal H-</a:t>
            </a:r>
            <a:r>
              <a:rPr lang="de-DE" dirty="0" err="1">
                <a:solidFill>
                  <a:srgbClr val="FF0000"/>
                </a:solidFill>
                <a:latin typeface="+mn-lt"/>
              </a:rPr>
              <a:t>fields</a:t>
            </a:r>
            <a:r>
              <a:rPr lang="de-DE" dirty="0">
                <a:solidFill>
                  <a:srgbClr val="FF0000"/>
                </a:solidFill>
                <a:latin typeface="+mn-lt"/>
              </a:rPr>
              <a:t> at </a:t>
            </a:r>
            <a:r>
              <a:rPr lang="de-DE" dirty="0" err="1">
                <a:solidFill>
                  <a:srgbClr val="FF0000"/>
                </a:solidFill>
                <a:latin typeface="+mn-lt"/>
              </a:rPr>
              <a:t>boundary</a:t>
            </a:r>
            <a:r>
              <a:rPr lang="de-DE" dirty="0">
                <a:solidFill>
                  <a:srgbClr val="FF0000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+mn-lt"/>
              </a:rPr>
              <a:t>are</a:t>
            </a:r>
            <a:r>
              <a:rPr lang="de-DE" dirty="0">
                <a:solidFill>
                  <a:srgbClr val="FF0000"/>
                </a:solidFill>
                <a:latin typeface="+mn-lt"/>
              </a:rPr>
              <a:t> not </a:t>
            </a:r>
            <a:r>
              <a:rPr lang="de-DE" dirty="0" err="1">
                <a:solidFill>
                  <a:srgbClr val="FF0000"/>
                </a:solidFill>
                <a:latin typeface="+mn-lt"/>
              </a:rPr>
              <a:t>updated</a:t>
            </a:r>
            <a:r>
              <a:rPr lang="de-DE" dirty="0">
                <a:solidFill>
                  <a:srgbClr val="FF0000"/>
                </a:solidFill>
                <a:latin typeface="+mn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7309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3D FDTD: Interpolation of Output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For </a:t>
                </a:r>
                <a:r>
                  <a:rPr lang="de-DE" dirty="0" err="1"/>
                  <a:t>postprocessing</a:t>
                </a:r>
                <a:r>
                  <a:rPr lang="de-DE" dirty="0"/>
                  <a:t> </a:t>
                </a:r>
                <a:r>
                  <a:rPr lang="de-DE" dirty="0" err="1"/>
                  <a:t>purposes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desirable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all </a:t>
                </a:r>
                <a:r>
                  <a:rPr lang="de-DE" dirty="0" err="1"/>
                  <a:t>fields</a:t>
                </a:r>
                <a:r>
                  <a:rPr lang="de-DE" dirty="0"/>
                  <a:t> on a </a:t>
                </a:r>
                <a:r>
                  <a:rPr lang="de-DE" dirty="0" err="1"/>
                  <a:t>common</a:t>
                </a:r>
                <a:r>
                  <a:rPr lang="de-DE" dirty="0"/>
                  <a:t> </a:t>
                </a:r>
                <a:r>
                  <a:rPr lang="de-DE" dirty="0" err="1"/>
                  <a:t>grid</a:t>
                </a:r>
                <a:r>
                  <a:rPr lang="de-DE" dirty="0"/>
                  <a:t> in </a:t>
                </a:r>
                <a:r>
                  <a:rPr lang="de-DE" dirty="0" err="1"/>
                  <a:t>space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time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fields</a:t>
                </a:r>
                <a:r>
                  <a:rPr lang="de-DE" dirty="0"/>
                  <a:t> must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interpolated</a:t>
                </a:r>
                <a:r>
                  <a:rPr lang="de-DE" dirty="0"/>
                  <a:t> (e.g. 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grid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86" t="-9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234089"/>
              </p:ext>
            </p:extLst>
          </p:nvPr>
        </p:nvGraphicFramePr>
        <p:xfrm>
          <a:off x="593725" y="2708920"/>
          <a:ext cx="7939088" cy="359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879880" imgH="2666880" progId="Equation.DSMT4">
                  <p:embed/>
                </p:oleObj>
              </mc:Choice>
              <mc:Fallback>
                <p:oleObj name="Equation" r:id="rId4" imgW="5879880" imgH="2666880" progId="Equation.DSMT4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725" y="2708920"/>
                        <a:ext cx="7939088" cy="3597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oliennummernplatzhalt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22A16F-893E-46C5-BEF7-36CC4F36B3A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aphicFrame>
        <p:nvGraphicFramePr>
          <p:cNvPr id="7" name="Objekt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065266"/>
              </p:ext>
            </p:extLst>
          </p:nvPr>
        </p:nvGraphicFramePr>
        <p:xfrm>
          <a:off x="4716016" y="2636912"/>
          <a:ext cx="3511596" cy="2048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äsentation" r:id="rId6" imgW="3238551" imgH="1889616" progId="PowerPoint.Show.12">
                  <p:embed/>
                </p:oleObj>
              </mc:Choice>
              <mc:Fallback>
                <p:oleObj name="Präsentation" r:id="rId6" imgW="3238551" imgH="1889616" progId="PowerPoint.Show.12">
                  <p:embed/>
                  <p:pic>
                    <p:nvPicPr>
                      <p:cNvPr id="0" name="Picture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2636912"/>
                        <a:ext cx="3511596" cy="20484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523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3D FDTD: Interpolation of Output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323850" y="1341438"/>
                <a:ext cx="8526463" cy="3610887"/>
              </a:xfrm>
            </p:spPr>
            <p:txBody>
              <a:bodyPr/>
              <a:lstStyle/>
              <a:p>
                <a:r>
                  <a:rPr lang="de-DE" dirty="0"/>
                  <a:t>What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missing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at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boundaries</a:t>
                </a:r>
                <a:r>
                  <a:rPr lang="de-DE" dirty="0"/>
                  <a:t>? E.g.:</a:t>
                </a:r>
              </a:p>
              <a:p>
                <a:pPr lvl="1"/>
                <a:r>
                  <a:rPr lang="de-DE" b="0" dirty="0"/>
                  <a:t>Interpolation </a:t>
                </a:r>
                <a:r>
                  <a:rPr lang="de-DE" b="0" dirty="0" err="1"/>
                  <a:t>of</a:t>
                </a:r>
                <a:r>
                  <a:rPr lang="de-DE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 (1,:,:)</m:t>
                    </m:r>
                  </m:oMath>
                </a14:m>
                <a:r>
                  <a:rPr lang="de-DE" dirty="0"/>
                  <a:t> requires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out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,:,:</m:t>
                        </m:r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Interpolation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out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,:)</m:t>
                    </m:r>
                  </m:oMath>
                </a14:m>
                <a:r>
                  <a:rPr lang="de-DE" dirty="0"/>
                  <a:t> requires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out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,:</m:t>
                        </m:r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Interpolation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out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,:,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requires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out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:,:,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At </a:t>
                </a:r>
                <a:r>
                  <a:rPr lang="de-DE" dirty="0" err="1"/>
                  <a:t>the</a:t>
                </a:r>
                <a:r>
                  <a:rPr lang="de-DE" dirty="0"/>
                  <a:t> PEC </a:t>
                </a:r>
                <a:r>
                  <a:rPr lang="de-DE" dirty="0" err="1"/>
                  <a:t>boundary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following</a:t>
                </a:r>
                <a:r>
                  <a:rPr lang="de-DE" dirty="0"/>
                  <a:t> </a:t>
                </a:r>
                <a:r>
                  <a:rPr lang="de-DE" dirty="0" err="1"/>
                  <a:t>mirror</a:t>
                </a:r>
                <a:r>
                  <a:rPr lang="de-DE" dirty="0"/>
                  <a:t> </a:t>
                </a:r>
                <a:r>
                  <a:rPr lang="de-DE" dirty="0" err="1"/>
                  <a:t>symmetries</a:t>
                </a:r>
                <a:r>
                  <a:rPr lang="de-DE" dirty="0"/>
                  <a:t> hold: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de-DE" dirty="0"/>
              </a:p>
              <a:p>
                <a:r>
                  <a:rPr lang="de-DE" dirty="0" err="1"/>
                  <a:t>Missing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behind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boundary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obtained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duplicating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in front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boundary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1341438"/>
                <a:ext cx="8526463" cy="3610887"/>
              </a:xfrm>
              <a:blipFill>
                <a:blip r:embed="rId2"/>
                <a:stretch>
                  <a:fillRect l="-786" t="-1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liennummernplatzhalt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22A16F-893E-46C5-BEF7-36CC4F36B3A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37" name="Gruppieren 36"/>
          <p:cNvGrpSpPr/>
          <p:nvPr/>
        </p:nvGrpSpPr>
        <p:grpSpPr>
          <a:xfrm>
            <a:off x="2443165" y="4725144"/>
            <a:ext cx="3280963" cy="1728043"/>
            <a:chOff x="3635896" y="4779250"/>
            <a:chExt cx="4073051" cy="2024699"/>
          </a:xfrm>
        </p:grpSpPr>
        <p:cxnSp>
          <p:nvCxnSpPr>
            <p:cNvPr id="7" name="Gerader Verbinder 6"/>
            <p:cNvCxnSpPr/>
            <p:nvPr/>
          </p:nvCxnSpPr>
          <p:spPr bwMode="auto">
            <a:xfrm>
              <a:off x="3635896" y="5805488"/>
              <a:ext cx="3456384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Ellipse 9"/>
            <p:cNvSpPr/>
            <p:nvPr/>
          </p:nvSpPr>
          <p:spPr bwMode="auto">
            <a:xfrm>
              <a:off x="4320000" y="5400000"/>
              <a:ext cx="72000" cy="7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Ellipse 10"/>
            <p:cNvSpPr/>
            <p:nvPr/>
          </p:nvSpPr>
          <p:spPr bwMode="auto">
            <a:xfrm>
              <a:off x="5040000" y="5400000"/>
              <a:ext cx="72000" cy="7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Ellipse 12"/>
            <p:cNvSpPr/>
            <p:nvPr/>
          </p:nvSpPr>
          <p:spPr bwMode="auto">
            <a:xfrm>
              <a:off x="5760000" y="5400000"/>
              <a:ext cx="72000" cy="7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Ellipse 13"/>
            <p:cNvSpPr/>
            <p:nvPr/>
          </p:nvSpPr>
          <p:spPr bwMode="auto">
            <a:xfrm>
              <a:off x="4320000" y="6120000"/>
              <a:ext cx="72000" cy="7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Ellipse 14"/>
            <p:cNvSpPr/>
            <p:nvPr/>
          </p:nvSpPr>
          <p:spPr bwMode="auto">
            <a:xfrm>
              <a:off x="5040000" y="6120000"/>
              <a:ext cx="72000" cy="7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Ellipse 15"/>
            <p:cNvSpPr/>
            <p:nvPr/>
          </p:nvSpPr>
          <p:spPr bwMode="auto">
            <a:xfrm>
              <a:off x="5760000" y="6120000"/>
              <a:ext cx="72000" cy="7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6480000" y="5400000"/>
              <a:ext cx="72000" cy="7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Ellipse 17"/>
            <p:cNvSpPr/>
            <p:nvPr/>
          </p:nvSpPr>
          <p:spPr bwMode="auto">
            <a:xfrm>
              <a:off x="6480000" y="6120000"/>
              <a:ext cx="72000" cy="7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cxnSp>
          <p:nvCxnSpPr>
            <p:cNvPr id="20" name="Gerade Verbindung mit Pfeil 19"/>
            <p:cNvCxnSpPr/>
            <p:nvPr/>
          </p:nvCxnSpPr>
          <p:spPr bwMode="auto">
            <a:xfrm>
              <a:off x="4112474" y="5433227"/>
              <a:ext cx="540000" cy="0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Gerade Verbindung mit Pfeil 20"/>
            <p:cNvCxnSpPr/>
            <p:nvPr/>
          </p:nvCxnSpPr>
          <p:spPr bwMode="auto">
            <a:xfrm flipH="1">
              <a:off x="4064289" y="6152554"/>
              <a:ext cx="540000" cy="0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Gerade Verbindung mit Pfeil 21"/>
            <p:cNvCxnSpPr/>
            <p:nvPr/>
          </p:nvCxnSpPr>
          <p:spPr bwMode="auto">
            <a:xfrm rot="5400000" flipH="1">
              <a:off x="4803896" y="5433227"/>
              <a:ext cx="540000" cy="0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Gerade Verbindung mit Pfeil 22"/>
            <p:cNvCxnSpPr/>
            <p:nvPr/>
          </p:nvCxnSpPr>
          <p:spPr bwMode="auto">
            <a:xfrm rot="5400000" flipH="1">
              <a:off x="4803896" y="6152554"/>
              <a:ext cx="540000" cy="0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Gerade Verbindung mit Pfeil 23"/>
            <p:cNvCxnSpPr/>
            <p:nvPr/>
          </p:nvCxnSpPr>
          <p:spPr bwMode="auto">
            <a:xfrm>
              <a:off x="5555939" y="5435431"/>
              <a:ext cx="540000" cy="0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Gerade Verbindung mit Pfeil 24"/>
            <p:cNvCxnSpPr/>
            <p:nvPr/>
          </p:nvCxnSpPr>
          <p:spPr bwMode="auto">
            <a:xfrm>
              <a:off x="5507754" y="6154758"/>
              <a:ext cx="540000" cy="0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Gerade Verbindung mit Pfeil 25"/>
            <p:cNvCxnSpPr/>
            <p:nvPr/>
          </p:nvCxnSpPr>
          <p:spPr bwMode="auto">
            <a:xfrm rot="5400000" flipH="1">
              <a:off x="6247361" y="5435431"/>
              <a:ext cx="540000" cy="0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Gerade Verbindung mit Pfeil 26"/>
            <p:cNvCxnSpPr/>
            <p:nvPr/>
          </p:nvCxnSpPr>
          <p:spPr bwMode="auto">
            <a:xfrm rot="16200000" flipH="1" flipV="1">
              <a:off x="6247361" y="6154758"/>
              <a:ext cx="540000" cy="0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feld 27"/>
            <p:cNvSpPr txBox="1"/>
            <p:nvPr/>
          </p:nvSpPr>
          <p:spPr>
            <a:xfrm>
              <a:off x="7132955" y="5605433"/>
              <a:ext cx="5759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+mn-lt"/>
                </a:rPr>
                <a:t>PEC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hteck 28"/>
                <p:cNvSpPr/>
                <p:nvPr/>
              </p:nvSpPr>
              <p:spPr>
                <a:xfrm>
                  <a:off x="4078325" y="4779250"/>
                  <a:ext cx="562526" cy="420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oMath>
                    </m:oMathPara>
                  </a14:m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hteck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8325" y="4779250"/>
                  <a:ext cx="562526" cy="420693"/>
                </a:xfrm>
                <a:prstGeom prst="rect">
                  <a:avLst/>
                </a:prstGeom>
                <a:blipFill>
                  <a:blip r:embed="rId3"/>
                  <a:stretch>
                    <a:fillRect b="-57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/>
                <p:cNvSpPr/>
                <p:nvPr/>
              </p:nvSpPr>
              <p:spPr>
                <a:xfrm>
                  <a:off x="4792633" y="4799833"/>
                  <a:ext cx="56252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oMath>
                    </m:oMathPara>
                  </a14:m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2633" y="4799833"/>
                  <a:ext cx="562526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hteck 30"/>
                <p:cNvSpPr/>
                <p:nvPr/>
              </p:nvSpPr>
              <p:spPr>
                <a:xfrm>
                  <a:off x="5501265" y="4779250"/>
                  <a:ext cx="599395" cy="420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1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oMath>
                    </m:oMathPara>
                  </a14:m>
                  <a:endParaRPr lang="de-DE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hteck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265" y="4779250"/>
                  <a:ext cx="599395" cy="420693"/>
                </a:xfrm>
                <a:prstGeom prst="rect">
                  <a:avLst/>
                </a:prstGeom>
                <a:blipFill>
                  <a:blip r:embed="rId5"/>
                  <a:stretch>
                    <a:fillRect b="-57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hteck 31"/>
                <p:cNvSpPr/>
                <p:nvPr/>
              </p:nvSpPr>
              <p:spPr>
                <a:xfrm>
                  <a:off x="6216302" y="4799833"/>
                  <a:ext cx="59939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1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oMath>
                    </m:oMathPara>
                  </a14:m>
                  <a:endParaRPr lang="de-DE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hteck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6302" y="4799833"/>
                  <a:ext cx="599395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hteck 32"/>
                <p:cNvSpPr/>
                <p:nvPr/>
              </p:nvSpPr>
              <p:spPr>
                <a:xfrm>
                  <a:off x="4077372" y="6383256"/>
                  <a:ext cx="562525" cy="414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hteck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7372" y="6383256"/>
                  <a:ext cx="562525" cy="414665"/>
                </a:xfrm>
                <a:prstGeom prst="rect">
                  <a:avLst/>
                </a:prstGeom>
                <a:blipFill>
                  <a:blip r:embed="rId7"/>
                  <a:stretch>
                    <a:fillRect b="-735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hteck 33"/>
                <p:cNvSpPr/>
                <p:nvPr/>
              </p:nvSpPr>
              <p:spPr>
                <a:xfrm>
                  <a:off x="4791679" y="6403839"/>
                  <a:ext cx="56252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hteck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1679" y="6403839"/>
                  <a:ext cx="562526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hteck 34"/>
                <p:cNvSpPr/>
                <p:nvPr/>
              </p:nvSpPr>
              <p:spPr>
                <a:xfrm>
                  <a:off x="5500311" y="6383256"/>
                  <a:ext cx="599395" cy="414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1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de-DE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hteck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0311" y="6383256"/>
                  <a:ext cx="599395" cy="414665"/>
                </a:xfrm>
                <a:prstGeom prst="rect">
                  <a:avLst/>
                </a:prstGeom>
                <a:blipFill>
                  <a:blip r:embed="rId9"/>
                  <a:stretch>
                    <a:fillRect b="-735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hteck 35"/>
                <p:cNvSpPr/>
                <p:nvPr/>
              </p:nvSpPr>
              <p:spPr>
                <a:xfrm>
                  <a:off x="6215348" y="6403839"/>
                  <a:ext cx="59939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1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de-DE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hteck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5348" y="6403839"/>
                  <a:ext cx="599395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/>
              <p:cNvSpPr txBox="1"/>
              <p:nvPr/>
            </p:nvSpPr>
            <p:spPr>
              <a:xfrm>
                <a:off x="1835696" y="5216649"/>
                <a:ext cx="5116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600" i="1" dirty="0" smtClean="0"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8" name="Textfeld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5216649"/>
                <a:ext cx="511679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/>
              <p:cNvSpPr txBox="1"/>
              <p:nvPr/>
            </p:nvSpPr>
            <p:spPr>
              <a:xfrm>
                <a:off x="1913442" y="5583541"/>
                <a:ext cx="3561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9" name="Textfeld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2" y="5583541"/>
                <a:ext cx="356187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/>
              <p:cNvSpPr txBox="1"/>
              <p:nvPr/>
            </p:nvSpPr>
            <p:spPr>
              <a:xfrm>
                <a:off x="1835696" y="5939039"/>
                <a:ext cx="5116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sz="1600" i="1" dirty="0" smtClean="0"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0" name="Textfeld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5939039"/>
                <a:ext cx="511679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2E00C9BE-A9B6-454B-BA54-70DD0598C2CA}"/>
              </a:ext>
            </a:extLst>
          </p:cNvPr>
          <p:cNvSpPr txBox="1"/>
          <p:nvPr/>
        </p:nvSpPr>
        <p:spPr>
          <a:xfrm>
            <a:off x="6213754" y="4952325"/>
            <a:ext cx="248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Explain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physical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reason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mirror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symmetries</a:t>
            </a:r>
            <a:r>
              <a:rPr lang="de-DE" dirty="0">
                <a:solidFill>
                  <a:srgbClr val="FF0000"/>
                </a:solidFill>
              </a:rPr>
              <a:t> in </a:t>
            </a:r>
            <a:r>
              <a:rPr lang="de-DE" dirty="0" err="1">
                <a:solidFill>
                  <a:srgbClr val="FF0000"/>
                </a:solidFill>
              </a:rPr>
              <a:t>your</a:t>
            </a:r>
            <a:r>
              <a:rPr lang="de-DE" dirty="0">
                <a:solidFill>
                  <a:srgbClr val="FF0000"/>
                </a:solidFill>
              </a:rPr>
              <a:t> report</a:t>
            </a:r>
          </a:p>
        </p:txBody>
      </p:sp>
    </p:spTree>
    <p:extLst>
      <p:ext uri="{BB962C8B-B14F-4D97-AF65-F5344CB8AC3E}">
        <p14:creationId xmlns:p14="http://schemas.microsoft.com/office/powerpoint/2010/main" val="402716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2CCB-B857-8681-DE8D-6CD7F909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FDTD solution: videos of the E and H fields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C60A0-DE30-B1FD-5E65-341A960B06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22A16F-893E-46C5-BEF7-36CC4F36B3A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video_FDTD3D_Ez">
            <a:hlinkClick r:id="" action="ppaction://media"/>
            <a:extLst>
              <a:ext uri="{FF2B5EF4-FFF2-40B4-BE49-F238E27FC236}">
                <a16:creationId xmlns:a16="http://schemas.microsoft.com/office/drawing/2014/main" id="{BC7232E6-08F0-77AE-BB74-F9D26EE2CC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70" y="2100163"/>
            <a:ext cx="4702754" cy="3575446"/>
          </a:xfrm>
          <a:prstGeom prst="rect">
            <a:avLst/>
          </a:prstGeom>
        </p:spPr>
      </p:pic>
      <p:pic>
        <p:nvPicPr>
          <p:cNvPr id="6" name="video_FDTD3D_Hx">
            <a:hlinkClick r:id="" action="ppaction://media"/>
            <a:extLst>
              <a:ext uri="{FF2B5EF4-FFF2-40B4-BE49-F238E27FC236}">
                <a16:creationId xmlns:a16="http://schemas.microsoft.com/office/drawing/2014/main" id="{25F7C9E7-1882-BA47-F367-33D21C162FF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7984" y="2133600"/>
            <a:ext cx="4630746" cy="350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5267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5E7A4-FBA2-D03A-2ABF-FA58E7BA0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FDTD solution: field maps after 15 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B912B-56A5-3AE8-B28E-8682D6273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22A16F-893E-46C5-BEF7-36CC4F36B3A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83D7E-D12E-E670-8138-04816725E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556792"/>
            <a:ext cx="5328592" cy="3996444"/>
          </a:xfrm>
          <a:prstGeom prst="rect">
            <a:avLst/>
          </a:prstGeom>
        </p:spPr>
      </p:pic>
      <p:sp>
        <p:nvSpPr>
          <p:cNvPr id="7" name="Textfeld 8">
            <a:extLst>
              <a:ext uri="{FF2B5EF4-FFF2-40B4-BE49-F238E27FC236}">
                <a16:creationId xmlns:a16="http://schemas.microsoft.com/office/drawing/2014/main" id="{2DB0C41C-6C38-3260-374A-761814CD2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7744" y="5782818"/>
            <a:ext cx="37451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 dirty="0">
                <a:latin typeface="+mn-lt"/>
              </a:rPr>
              <a:t>The magnetic field is </a:t>
            </a:r>
            <a:r>
              <a:rPr lang="en-US" dirty="0"/>
              <a:t>𝜑 polarized!</a:t>
            </a:r>
            <a:endParaRPr lang="en-US" alt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892946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el 3"/>
          <p:cNvSpPr>
            <a:spLocks noGrp="1"/>
          </p:cNvSpPr>
          <p:nvPr>
            <p:ph type="title"/>
          </p:nvPr>
        </p:nvSpPr>
        <p:spPr>
          <a:xfrm>
            <a:off x="3428992" y="1357298"/>
            <a:ext cx="2160935" cy="646331"/>
          </a:xfrm>
        </p:spPr>
        <p:txBody>
          <a:bodyPr/>
          <a:lstStyle/>
          <a:p>
            <a:pPr algn="ctr"/>
            <a:r>
              <a:rPr lang="en-US" altLang="en-US" sz="3600" b="1" dirty="0">
                <a:solidFill>
                  <a:schemeClr val="tx1"/>
                </a:solidFill>
              </a:rPr>
              <a:t>Tasks</a:t>
            </a:r>
          </a:p>
        </p:txBody>
      </p:sp>
      <p:sp>
        <p:nvSpPr>
          <p:cNvPr id="46083" name="Inhaltsplatzhalter 4"/>
          <p:cNvSpPr>
            <a:spLocks noGrp="1"/>
          </p:cNvSpPr>
          <p:nvPr>
            <p:ph idx="1"/>
          </p:nvPr>
        </p:nvSpPr>
        <p:spPr>
          <a:xfrm>
            <a:off x="357158" y="2143116"/>
            <a:ext cx="8526463" cy="4500594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Implement the FDTD method in 1D and 3D versions (functions  </a:t>
            </a:r>
            <a:r>
              <a:rPr lang="de-DE" sz="2400" b="1" dirty="0">
                <a:solidFill>
                  <a:srgbClr val="000000"/>
                </a:solidFill>
                <a:latin typeface="Caladea" pitchFamily="18" charset="0"/>
              </a:rPr>
              <a:t>fdtd_1d</a:t>
            </a: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de-DE" sz="2400" b="1" dirty="0">
                <a:solidFill>
                  <a:srgbClr val="000000"/>
                </a:solidFill>
                <a:latin typeface="Caladea" pitchFamily="18" charset="0"/>
              </a:rPr>
              <a:t>fdtd_3d)</a:t>
            </a:r>
            <a:endParaRPr lang="en-US" altLang="en-US" sz="2400" i="1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 startAt="2"/>
            </a:pP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Simulate the test problems:</a:t>
            </a:r>
          </a:p>
          <a:p>
            <a:pPr marL="514350" indent="-514350">
              <a:buNone/>
            </a:pP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      Propagation of pulse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through a homogeneous and inhomogeneous medium</a:t>
            </a:r>
          </a:p>
          <a:p>
            <a:pPr marL="514350" indent="-514350" algn="just">
              <a:buFont typeface="+mj-lt"/>
              <a:buAutoNum type="arabicPeriod" startAt="3"/>
            </a:pP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Test the convergence and accuracy of obtained results vs.  parameters 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dx</a:t>
            </a: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dt</a:t>
            </a:r>
          </a:p>
          <a:p>
            <a:pPr marL="514350" indent="-514350" algn="just">
              <a:buFont typeface="+mj-lt"/>
              <a:buAutoNum type="arabicPeriod" startAt="3"/>
            </a:pPr>
            <a:r>
              <a:rPr lang="en-US" alt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Don’t forget to interpolate the fields to the same grid in 1D and 2D</a:t>
            </a:r>
          </a:p>
        </p:txBody>
      </p:sp>
      <p:sp>
        <p:nvSpPr>
          <p:cNvPr id="46084" name="Foliennummernplatzhalt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fld id="{FDDB06A0-C367-4CE5-A857-FB529A7449C8}" type="slidenum">
              <a:rPr lang="en-US" altLang="en-US" sz="1400">
                <a:solidFill>
                  <a:srgbClr val="C0C0C0"/>
                </a:solidFill>
              </a:rPr>
              <a:pPr>
                <a:spcBef>
                  <a:spcPct val="50000"/>
                </a:spcBef>
                <a:buFontTx/>
                <a:buNone/>
              </a:pPr>
              <a:t>2</a:t>
            </a:fld>
            <a:endParaRPr lang="en-US" altLang="en-US" sz="1400">
              <a:solidFill>
                <a:srgbClr val="C0C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4636D-546F-626E-C7CA-8BDDB619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FDTD solution: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A9CA-98E8-DC90-1BE0-CF27345EF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68" y="1196752"/>
            <a:ext cx="8526463" cy="547335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3D-FDTD method was tested by simulating the propagation of electromagnetic fields in a homogeneous medium with a refractive index of 𝑛 = 1.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small extent of the computational grid with only 5 grid points along the 𝑧-direction was chosen to save memory, with a grid resolution set to </a:t>
            </a:r>
            <a:r>
              <a:rPr lang="el-GR" dirty="0"/>
              <a:t>Δ𝑟 = 30 </a:t>
            </a:r>
            <a:r>
              <a:rPr lang="en-US" dirty="0"/>
              <a:t>nm.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𝑧-polarized line current with a Gaussian spatial profile along 𝑥 and 𝑦 was used for excitation, with the spatial width of the source being two grid points.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temporal pulse parameters were the same as in the 1D test case, with a simulation duration of 𝑇 = 10 fs.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magnetic field components were calculated based on the updated electric field components at each time step.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magnetic field was found to be 𝜑-polarized, tangential to concentric circles centered at the source position.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7E49B-C0F1-F710-FA71-7A48965D26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22A16F-893E-46C5-BEF7-36CC4F36B3A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77685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0397" name="Text Box 45"/>
              <p:cNvSpPr txBox="1">
                <a:spLocks noChangeArrowheads="1"/>
              </p:cNvSpPr>
              <p:nvPr/>
            </p:nvSpPr>
            <p:spPr bwMode="auto">
              <a:xfrm>
                <a:off x="107504" y="1196752"/>
                <a:ext cx="8893175" cy="5509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600" u="sng" dirty="0">
                    <a:latin typeface="+mn-lt"/>
                  </a:rPr>
                  <a:t>Physical problem:</a:t>
                </a:r>
              </a:p>
              <a:p>
                <a:pPr marL="342900" indent="-342900">
                  <a:buFont typeface="Arial" pitchFamily="34" charset="0"/>
                  <a:buChar char="•"/>
                  <a:defRPr/>
                </a:pPr>
                <a:r>
                  <a:rPr lang="en-US" sz="1600" dirty="0">
                    <a:latin typeface="+mn-lt"/>
                  </a:rPr>
                  <a:t>Simulate the propagation of an ultrashort pulse in a dispersion-free dielectric medium </a:t>
                </a:r>
                <a14:m>
                  <m:oMath xmlns:m="http://schemas.openxmlformats.org/officeDocument/2006/math">
                    <m:r>
                      <a:rPr lang="de-DE" sz="1600" b="0" i="1" dirty="0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6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342900" indent="-342900">
                  <a:buFont typeface="Arial" pitchFamily="34" charset="0"/>
                  <a:buChar char="•"/>
                  <a:defRPr/>
                </a:pPr>
                <a:r>
                  <a:rPr lang="en-US" sz="1600" dirty="0">
                    <a:latin typeface="+mn-lt"/>
                  </a:rPr>
                  <a:t>See what happens when the pulse hits the interface between two different dielectric media with </a:t>
                </a:r>
                <a:r>
                  <a:rPr lang="en-US" sz="1600" dirty="0" err="1">
                    <a:latin typeface="+mn-lt"/>
                  </a:rPr>
                  <a:t>permittivities</a:t>
                </a:r>
                <a:r>
                  <a:rPr lang="en-US" sz="16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0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600" dirty="0">
                    <a:latin typeface="+mn-lt"/>
                  </a:rPr>
                  <a:t>, the interface should be located at a distance of 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4.5</m:t>
                    </m:r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µ</m:t>
                    </m:r>
                    <m:r>
                      <m:rPr>
                        <m:sty m:val="p"/>
                      </m:rPr>
                      <a:rPr lang="de-DE" sz="16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600" dirty="0">
                    <a:latin typeface="+mn-lt"/>
                  </a:rPr>
                  <a:t> in positive direction from the center of the computational domain</a:t>
                </a:r>
              </a:p>
              <a:p>
                <a:pPr marL="342900" indent="-342900">
                  <a:buFont typeface="Arial" pitchFamily="34" charset="0"/>
                  <a:buChar char="•"/>
                  <a:defRPr/>
                </a:pPr>
                <a:endParaRPr lang="en-US" sz="1600" dirty="0">
                  <a:latin typeface="+mn-lt"/>
                </a:endParaRPr>
              </a:p>
              <a:p>
                <a:pPr>
                  <a:defRPr/>
                </a:pPr>
                <a:r>
                  <a:rPr lang="en-US" sz="1600" u="sng" dirty="0">
                    <a:latin typeface="+mn-lt"/>
                  </a:rPr>
                  <a:t>Excitation:</a:t>
                </a:r>
              </a:p>
              <a:p>
                <a:pPr marL="342900" indent="-342900">
                  <a:buFont typeface="Arial" pitchFamily="34" charset="0"/>
                  <a:buChar char="•"/>
                  <a:defRPr/>
                </a:pPr>
                <a:r>
                  <a:rPr lang="en-US" sz="1600" dirty="0">
                    <a:latin typeface="+mn-lt"/>
                  </a:rPr>
                  <a:t>Pulsed source with frequency </a:t>
                </a:r>
                <a14:m>
                  <m:oMath xmlns:m="http://schemas.openxmlformats.org/officeDocument/2006/math">
                    <m:r>
                      <a:rPr lang="de-DE" sz="16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16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500 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THz</m:t>
                    </m:r>
                  </m:oMath>
                </a14:m>
                <a:r>
                  <a:rPr lang="en-US" sz="1600" dirty="0">
                    <a:latin typeface="+mn-lt"/>
                  </a:rPr>
                  <a:t> (red light)</a:t>
                </a:r>
              </a:p>
              <a:p>
                <a:pPr marL="800100" lvl="1" indent="-342900">
                  <a:buFont typeface="Arial" pitchFamily="34" charset="0"/>
                  <a:buChar char="•"/>
                  <a:defRPr/>
                </a:pPr>
                <a:r>
                  <a:rPr lang="en-US" sz="1600" dirty="0">
                    <a:latin typeface="+mn-lt"/>
                  </a:rPr>
                  <a:t>delta-shaped spatial profile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=0,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+mn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de-DE" sz="1600">
                        <a:latin typeface="Cambria Math" panose="02040503050406030204" pitchFamily="18" charset="0"/>
                      </a:rPr>
                      <m:t>A</m:t>
                    </m:r>
                    <m:r>
                      <a:rPr lang="de-DE" sz="160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de-DE" sz="16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latin typeface="+mn-lt"/>
                  </a:rPr>
                  <a:t> located at the center of the computational domain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00100" lvl="1" indent="-342900">
                  <a:buFont typeface="Arial" pitchFamily="34" charset="0"/>
                  <a:buChar char="•"/>
                  <a:defRPr/>
                </a:pPr>
                <a:r>
                  <a:rPr lang="en-US" sz="1600" dirty="0">
                    <a:latin typeface="+mn-lt"/>
                  </a:rPr>
                  <a:t>Gaussian temporal envelope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6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sSup>
                          <m:s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dirty="0">
                    <a:latin typeface="+mn-lt"/>
                  </a:rPr>
                  <a:t> with </a:t>
                </a:r>
                <a14:m>
                  <m:oMath xmlns:m="http://schemas.openxmlformats.org/officeDocument/2006/math">
                    <m:r>
                      <a:rPr lang="de-DE" sz="1600" b="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de-DE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fs</m:t>
                    </m:r>
                  </m:oMath>
                </a14:m>
                <a:r>
                  <a:rPr lang="en-US" sz="1600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342900" indent="-342900">
                  <a:buFont typeface="Arial" pitchFamily="34" charset="0"/>
                  <a:buChar char="•"/>
                  <a:defRPr/>
                </a:pPr>
                <a:endParaRPr lang="en-US" sz="1600" dirty="0">
                  <a:latin typeface="+mn-lt"/>
                </a:endParaRPr>
              </a:p>
              <a:p>
                <a:pPr>
                  <a:defRPr/>
                </a:pPr>
                <a:r>
                  <a:rPr lang="en-US" sz="1600" u="sng" dirty="0">
                    <a:latin typeface="+mn-lt"/>
                  </a:rPr>
                  <a:t>Simulation grid:</a:t>
                </a:r>
              </a:p>
              <a:p>
                <a:pPr marL="342900" indent="-342900">
                  <a:buFont typeface="Arial" pitchFamily="34" charset="0"/>
                  <a:buChar char="•"/>
                  <a:defRPr/>
                </a:pPr>
                <a:r>
                  <a:rPr lang="en-US" sz="1600" dirty="0">
                    <a:latin typeface="+mn-lt"/>
                  </a:rPr>
                  <a:t>Spatial window size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0" dirty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6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18 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n-lt"/>
                  </a:rPr>
                  <a:t>with discretization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=15 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nm</m:t>
                    </m:r>
                  </m:oMath>
                </a14:m>
                <a:r>
                  <a:rPr lang="en-US" sz="1600" dirty="0">
                    <a:latin typeface="+mn-lt"/>
                  </a:rPr>
                  <a:t> and metallic walls 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i="1" baseline="-25000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>
                    <a:latin typeface="+mn-lt"/>
                  </a:rPr>
                  <a:t> at the boundaries)</a:t>
                </a:r>
              </a:p>
              <a:p>
                <a:pPr marL="342900" indent="-342900">
                  <a:buFont typeface="Arial" pitchFamily="34" charset="0"/>
                  <a:buChar char="•"/>
                  <a:defRPr/>
                </a:pPr>
                <a:r>
                  <a:rPr lang="en-US" sz="1600" dirty="0">
                    <a:latin typeface="+mn-lt"/>
                  </a:rPr>
                  <a:t>Simulation time span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=60 </m:t>
                    </m:r>
                    <m:r>
                      <m:rPr>
                        <m:sty m:val="p"/>
                      </m:rPr>
                      <a:rPr lang="de-DE" sz="1600" b="0" i="0" smtClean="0">
                        <a:latin typeface="Cambria Math" panose="02040503050406030204" pitchFamily="18" charset="0"/>
                      </a:rPr>
                      <m:t>fs</m:t>
                    </m:r>
                  </m:oMath>
                </a14:m>
                <a:r>
                  <a:rPr lang="en-US" sz="1600" dirty="0">
                    <a:latin typeface="+mn-lt"/>
                  </a:rPr>
                  <a:t> with discretization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6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/(2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342900" indent="-342900">
                  <a:buFont typeface="Arial" pitchFamily="34" charset="0"/>
                  <a:buChar char="•"/>
                  <a:defRPr/>
                </a:pPr>
                <a:endParaRPr lang="en-US" sz="1600" dirty="0">
                  <a:latin typeface="+mn-lt"/>
                </a:endParaRPr>
              </a:p>
              <a:p>
                <a:pPr>
                  <a:defRPr/>
                </a:pPr>
                <a:r>
                  <a:rPr lang="en-US" sz="1600" u="sng" dirty="0">
                    <a:latin typeface="+mn-lt"/>
                  </a:rPr>
                  <a:t>Output:</a:t>
                </a:r>
              </a:p>
              <a:p>
                <a:pPr marL="342900" indent="-342900">
                  <a:buFont typeface="Arial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i="1" baseline="-25000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i="1" baseline="-25000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n-lt"/>
                  </a:rPr>
                  <a:t> at every time step interpolated to the </a:t>
                </a:r>
                <a:br>
                  <a:rPr lang="en-US" sz="1600" dirty="0">
                    <a:latin typeface="+mn-lt"/>
                  </a:rPr>
                </a:br>
                <a:r>
                  <a:rPr lang="en-US" sz="1600" dirty="0">
                    <a:latin typeface="+mn-lt"/>
                  </a:rPr>
                  <a:t>integer grid both in space and time</a:t>
                </a:r>
              </a:p>
              <a:p>
                <a:pPr>
                  <a:defRPr/>
                </a:pPr>
                <a:endParaRPr lang="en-US" sz="1600" dirty="0">
                  <a:latin typeface="+mn-lt"/>
                </a:endParaRPr>
              </a:p>
              <a:p>
                <a:pPr>
                  <a:defRPr/>
                </a:pPr>
                <a:r>
                  <a:rPr lang="en-US" sz="1600" dirty="0">
                    <a:latin typeface="+mn-lt"/>
                  </a:rPr>
                  <a:t>	</a:t>
                </a:r>
              </a:p>
            </p:txBody>
          </p:sp>
        </mc:Choice>
        <mc:Fallback xmlns="">
          <p:sp>
            <p:nvSpPr>
              <p:cNvPr id="740397" name="Text 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96752"/>
                <a:ext cx="8893175" cy="5509200"/>
              </a:xfrm>
              <a:prstGeom prst="rect">
                <a:avLst/>
              </a:prstGeom>
              <a:blipFill>
                <a:blip r:embed="rId3"/>
                <a:stretch>
                  <a:fillRect l="-412" t="-3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Task I: Implementation of the 1D FDTD method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142C4-BD94-4438-9331-45E88307925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068" y="6075175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FF0000"/>
                </a:solidFill>
              </a:rPr>
              <a:t>What effects do you see at the boundaries and what do you 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observe when the light crosses the interface? Explain those effects.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F21CD475-4C1C-4DC7-AF0A-74DC4BCE5747}"/>
                  </a:ext>
                </a:extLst>
              </p:cNvPr>
              <p:cNvSpPr/>
              <p:nvPr/>
            </p:nvSpPr>
            <p:spPr>
              <a:xfrm>
                <a:off x="6372200" y="5150446"/>
                <a:ext cx="338437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400" dirty="0"/>
                  <a:t>Useful constants: </a:t>
                </a:r>
                <a:endParaRPr lang="de-DE" sz="14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=2.99792458⋅</m:t>
                    </m:r>
                    <m:sSup>
                      <m:sSupPr>
                        <m:ctrlPr>
                          <a:rPr lang="de-DE" sz="1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de-DE" sz="1400" baseline="30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dirty="0">
                        <a:latin typeface="Cambria Math" panose="02040503050406030204" pitchFamily="18" charset="0"/>
                      </a:rPr>
                      <m:t>m</m:t>
                    </m:r>
                    <m:r>
                      <a:rPr lang="de-DE" sz="1400" dirty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de-DE" sz="1400" dirty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1400" dirty="0"/>
                  <a:t>, </a:t>
                </a:r>
              </a:p>
              <a:p>
                <a:pPr marL="342900" indent="-342900">
                  <a:buFont typeface="Arial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µ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=4</m:t>
                    </m:r>
                    <m:r>
                      <a:rPr lang="de-DE" sz="14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400" i="1" dirty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de-DE" sz="1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en-US" sz="1400" i="1" baseline="30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400" dirty="0">
                        <a:latin typeface="Cambria Math" panose="02040503050406030204" pitchFamily="18" charset="0"/>
                      </a:rPr>
                      <m:t>Vs</m:t>
                    </m:r>
                    <m:r>
                      <a:rPr lang="en-US" sz="1400" dirty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1400" dirty="0">
                        <a:latin typeface="Cambria Math" panose="02040503050406030204" pitchFamily="18" charset="0"/>
                      </a:rPr>
                      <m:t>Am</m:t>
                    </m:r>
                  </m:oMath>
                </a14:m>
                <a:r>
                  <a:rPr lang="en-US" sz="1400" dirty="0"/>
                  <a:t>, </a:t>
                </a:r>
              </a:p>
              <a:p>
                <a:pPr marL="342900" indent="-342900">
                  <a:buFont typeface="Arial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de-DE" sz="1400" i="1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=1/(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µ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sz="1400" dirty="0">
                        <a:latin typeface="Cambria Math" panose="02040503050406030204" pitchFamily="18" charset="0"/>
                      </a:rPr>
                      <m:t>As</m:t>
                    </m:r>
                    <m:r>
                      <a:rPr lang="en-US" sz="1400" dirty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1400" dirty="0" err="1">
                        <a:latin typeface="Cambria Math" panose="02040503050406030204" pitchFamily="18" charset="0"/>
                      </a:rPr>
                      <m:t>Vm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F21CD475-4C1C-4DC7-AF0A-74DC4BCE5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5150446"/>
                <a:ext cx="3384377" cy="954107"/>
              </a:xfrm>
              <a:prstGeom prst="rect">
                <a:avLst/>
              </a:prstGeom>
              <a:blipFill>
                <a:blip r:embed="rId4"/>
                <a:stretch>
                  <a:fillRect l="-541" t="-1282" b="-44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076FF2ED-2A17-460F-BC30-7F3EAEDEA214}"/>
              </a:ext>
            </a:extLst>
          </p:cNvPr>
          <p:cNvSpPr/>
          <p:nvPr/>
        </p:nvSpPr>
        <p:spPr bwMode="auto">
          <a:xfrm>
            <a:off x="6228184" y="5085184"/>
            <a:ext cx="2772495" cy="108012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36"/>
          <p:cNvSpPr>
            <a:spLocks noChangeArrowheads="1"/>
          </p:cNvSpPr>
          <p:nvPr/>
        </p:nvSpPr>
        <p:spPr bwMode="auto">
          <a:xfrm>
            <a:off x="729485" y="2591942"/>
            <a:ext cx="576263" cy="5746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 dirty="0">
                <a:latin typeface="+mn-lt"/>
              </a:rPr>
              <a:t>E</a:t>
            </a:r>
          </a:p>
        </p:txBody>
      </p:sp>
      <p:sp>
        <p:nvSpPr>
          <p:cNvPr id="108" name="Rectangle 37"/>
          <p:cNvSpPr>
            <a:spLocks noChangeArrowheads="1"/>
          </p:cNvSpPr>
          <p:nvPr/>
        </p:nvSpPr>
        <p:spPr bwMode="auto">
          <a:xfrm>
            <a:off x="1305748" y="2015680"/>
            <a:ext cx="576263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 dirty="0">
                <a:latin typeface="+mn-lt"/>
              </a:rPr>
              <a:t>H</a:t>
            </a:r>
          </a:p>
        </p:txBody>
      </p:sp>
      <p:sp>
        <p:nvSpPr>
          <p:cNvPr id="110" name="Rectangle 39"/>
          <p:cNvSpPr>
            <a:spLocks noChangeArrowheads="1"/>
          </p:cNvSpPr>
          <p:nvPr/>
        </p:nvSpPr>
        <p:spPr bwMode="auto">
          <a:xfrm>
            <a:off x="1874073" y="2591942"/>
            <a:ext cx="576263" cy="5746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>
                <a:latin typeface="+mn-lt"/>
              </a:rPr>
              <a:t>E</a:t>
            </a:r>
          </a:p>
        </p:txBody>
      </p:sp>
      <p:sp>
        <p:nvSpPr>
          <p:cNvPr id="111" name="Rectangle 40"/>
          <p:cNvSpPr>
            <a:spLocks noChangeArrowheads="1"/>
          </p:cNvSpPr>
          <p:nvPr/>
        </p:nvSpPr>
        <p:spPr bwMode="auto">
          <a:xfrm>
            <a:off x="2450336" y="2015680"/>
            <a:ext cx="576263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>
                <a:latin typeface="+mn-lt"/>
              </a:rPr>
              <a:t>H</a:t>
            </a:r>
          </a:p>
        </p:txBody>
      </p:sp>
      <p:sp>
        <p:nvSpPr>
          <p:cNvPr id="113" name="Rectangle 42"/>
          <p:cNvSpPr>
            <a:spLocks noChangeArrowheads="1"/>
          </p:cNvSpPr>
          <p:nvPr/>
        </p:nvSpPr>
        <p:spPr bwMode="auto">
          <a:xfrm>
            <a:off x="3026598" y="2591942"/>
            <a:ext cx="576263" cy="5746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>
                <a:latin typeface="+mn-lt"/>
              </a:rPr>
              <a:t>E</a:t>
            </a:r>
          </a:p>
        </p:txBody>
      </p:sp>
      <p:sp>
        <p:nvSpPr>
          <p:cNvPr id="114" name="Rectangle 43"/>
          <p:cNvSpPr>
            <a:spLocks noChangeArrowheads="1"/>
          </p:cNvSpPr>
          <p:nvPr/>
        </p:nvSpPr>
        <p:spPr bwMode="auto">
          <a:xfrm>
            <a:off x="3602861" y="2015680"/>
            <a:ext cx="576263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>
                <a:latin typeface="+mn-lt"/>
              </a:rPr>
              <a:t>H</a:t>
            </a:r>
          </a:p>
        </p:txBody>
      </p:sp>
      <p:sp>
        <p:nvSpPr>
          <p:cNvPr id="7170" name="Text Box 7"/>
          <p:cNvSpPr txBox="1">
            <a:spLocks noChangeArrowheads="1"/>
          </p:cNvSpPr>
          <p:nvPr/>
        </p:nvSpPr>
        <p:spPr bwMode="auto">
          <a:xfrm>
            <a:off x="4878388" y="2389188"/>
            <a:ext cx="3270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>
                <a:latin typeface="+mn-lt"/>
              </a:rPr>
              <a:t>2</a:t>
            </a:r>
          </a:p>
        </p:txBody>
      </p:sp>
      <p:sp>
        <p:nvSpPr>
          <p:cNvPr id="7171" name="Text Box 8"/>
          <p:cNvSpPr txBox="1">
            <a:spLocks noChangeArrowheads="1"/>
          </p:cNvSpPr>
          <p:nvPr/>
        </p:nvSpPr>
        <p:spPr bwMode="auto">
          <a:xfrm>
            <a:off x="4876800" y="3554413"/>
            <a:ext cx="3270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>
                <a:latin typeface="+mn-lt"/>
              </a:rPr>
              <a:t>1</a:t>
            </a:r>
          </a:p>
        </p:txBody>
      </p:sp>
      <p:sp>
        <p:nvSpPr>
          <p:cNvPr id="7172" name="Text Box 9"/>
          <p:cNvSpPr txBox="1">
            <a:spLocks noChangeArrowheads="1"/>
          </p:cNvSpPr>
          <p:nvPr/>
        </p:nvSpPr>
        <p:spPr bwMode="auto">
          <a:xfrm>
            <a:off x="5705475" y="4419600"/>
            <a:ext cx="3270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>
                <a:latin typeface="+mn-lt"/>
              </a:rPr>
              <a:t>1</a:t>
            </a:r>
          </a:p>
        </p:txBody>
      </p:sp>
      <p:sp>
        <p:nvSpPr>
          <p:cNvPr id="7173" name="Text Box 10"/>
          <p:cNvSpPr txBox="1">
            <a:spLocks noChangeArrowheads="1"/>
          </p:cNvSpPr>
          <p:nvPr/>
        </p:nvSpPr>
        <p:spPr bwMode="auto">
          <a:xfrm>
            <a:off x="6864350" y="4433888"/>
            <a:ext cx="3270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>
                <a:latin typeface="+mn-lt"/>
              </a:rPr>
              <a:t>2</a:t>
            </a:r>
          </a:p>
        </p:txBody>
      </p:sp>
      <p:sp>
        <p:nvSpPr>
          <p:cNvPr id="7174" name="Text Box 11"/>
          <p:cNvSpPr txBox="1">
            <a:spLocks noChangeArrowheads="1"/>
          </p:cNvSpPr>
          <p:nvPr/>
        </p:nvSpPr>
        <p:spPr bwMode="auto">
          <a:xfrm>
            <a:off x="8016875" y="4410075"/>
            <a:ext cx="3270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>
                <a:latin typeface="+mn-lt"/>
              </a:rPr>
              <a:t>3</a:t>
            </a:r>
          </a:p>
        </p:txBody>
      </p:sp>
      <p:sp>
        <p:nvSpPr>
          <p:cNvPr id="7175" name="Text Box 15"/>
          <p:cNvSpPr txBox="1">
            <a:spLocks noChangeArrowheads="1"/>
          </p:cNvSpPr>
          <p:nvPr/>
        </p:nvSpPr>
        <p:spPr bwMode="auto">
          <a:xfrm>
            <a:off x="8677275" y="4330700"/>
            <a:ext cx="5116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 dirty="0">
                <a:latin typeface="+mn-lt"/>
              </a:rPr>
              <a:t>x(</a:t>
            </a:r>
            <a:r>
              <a:rPr lang="en-US" altLang="de-DE" dirty="0" err="1">
                <a:latin typeface="+mn-lt"/>
              </a:rPr>
              <a:t>i</a:t>
            </a:r>
            <a:r>
              <a:rPr lang="en-US" altLang="de-DE" dirty="0">
                <a:latin typeface="+mn-lt"/>
              </a:rPr>
              <a:t>)</a:t>
            </a:r>
          </a:p>
        </p:txBody>
      </p:sp>
      <p:sp>
        <p:nvSpPr>
          <p:cNvPr id="7176" name="Text Box 16"/>
          <p:cNvSpPr txBox="1">
            <a:spLocks noChangeArrowheads="1"/>
          </p:cNvSpPr>
          <p:nvPr/>
        </p:nvSpPr>
        <p:spPr bwMode="auto">
          <a:xfrm>
            <a:off x="4716463" y="1827213"/>
            <a:ext cx="5683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>
                <a:latin typeface="+mn-lt"/>
              </a:rPr>
              <a:t>t(n)</a:t>
            </a:r>
          </a:p>
        </p:txBody>
      </p:sp>
      <p:sp>
        <p:nvSpPr>
          <p:cNvPr id="7249" name="Rectangle 18"/>
          <p:cNvSpPr>
            <a:spLocks noChangeArrowheads="1"/>
          </p:cNvSpPr>
          <p:nvPr/>
        </p:nvSpPr>
        <p:spPr bwMode="auto">
          <a:xfrm>
            <a:off x="5299075" y="3756025"/>
            <a:ext cx="576263" cy="5746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>
                <a:latin typeface="+mn-lt"/>
              </a:rPr>
              <a:t>E</a:t>
            </a:r>
          </a:p>
        </p:txBody>
      </p:sp>
      <p:sp>
        <p:nvSpPr>
          <p:cNvPr id="7250" name="Rectangle 19"/>
          <p:cNvSpPr>
            <a:spLocks noChangeArrowheads="1"/>
          </p:cNvSpPr>
          <p:nvPr/>
        </p:nvSpPr>
        <p:spPr bwMode="auto">
          <a:xfrm>
            <a:off x="5875338" y="3179763"/>
            <a:ext cx="576263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>
                <a:latin typeface="+mn-lt"/>
              </a:rPr>
              <a:t>H</a:t>
            </a:r>
          </a:p>
        </p:txBody>
      </p:sp>
      <p:sp>
        <p:nvSpPr>
          <p:cNvPr id="7247" name="Rectangle 21"/>
          <p:cNvSpPr>
            <a:spLocks noChangeArrowheads="1"/>
          </p:cNvSpPr>
          <p:nvPr/>
        </p:nvSpPr>
        <p:spPr bwMode="auto">
          <a:xfrm>
            <a:off x="6443663" y="3756025"/>
            <a:ext cx="576263" cy="5746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>
                <a:latin typeface="+mn-lt"/>
              </a:rPr>
              <a:t>E</a:t>
            </a:r>
          </a:p>
        </p:txBody>
      </p:sp>
      <p:sp>
        <p:nvSpPr>
          <p:cNvPr id="7248" name="Rectangle 22"/>
          <p:cNvSpPr>
            <a:spLocks noChangeArrowheads="1"/>
          </p:cNvSpPr>
          <p:nvPr/>
        </p:nvSpPr>
        <p:spPr bwMode="auto">
          <a:xfrm>
            <a:off x="7019926" y="3179763"/>
            <a:ext cx="576263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>
                <a:latin typeface="+mn-lt"/>
              </a:rPr>
              <a:t>H</a:t>
            </a:r>
          </a:p>
        </p:txBody>
      </p:sp>
      <p:sp>
        <p:nvSpPr>
          <p:cNvPr id="7245" name="Rectangle 24"/>
          <p:cNvSpPr>
            <a:spLocks noChangeArrowheads="1"/>
          </p:cNvSpPr>
          <p:nvPr/>
        </p:nvSpPr>
        <p:spPr bwMode="auto">
          <a:xfrm>
            <a:off x="7596188" y="3756025"/>
            <a:ext cx="576263" cy="5746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>
                <a:latin typeface="+mn-lt"/>
              </a:rPr>
              <a:t>E</a:t>
            </a:r>
          </a:p>
        </p:txBody>
      </p:sp>
      <p:sp>
        <p:nvSpPr>
          <p:cNvPr id="7246" name="Rectangle 25"/>
          <p:cNvSpPr>
            <a:spLocks noChangeArrowheads="1"/>
          </p:cNvSpPr>
          <p:nvPr/>
        </p:nvSpPr>
        <p:spPr bwMode="auto">
          <a:xfrm>
            <a:off x="8172451" y="3179763"/>
            <a:ext cx="576263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>
                <a:latin typeface="+mn-lt"/>
              </a:rPr>
              <a:t>H</a:t>
            </a:r>
          </a:p>
        </p:txBody>
      </p:sp>
      <p:sp>
        <p:nvSpPr>
          <p:cNvPr id="7243" name="Rectangle 36"/>
          <p:cNvSpPr>
            <a:spLocks noChangeArrowheads="1"/>
          </p:cNvSpPr>
          <p:nvPr/>
        </p:nvSpPr>
        <p:spPr bwMode="auto">
          <a:xfrm>
            <a:off x="5292725" y="2603500"/>
            <a:ext cx="576263" cy="5746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 dirty="0">
                <a:latin typeface="+mn-lt"/>
              </a:rPr>
              <a:t>E</a:t>
            </a:r>
          </a:p>
        </p:txBody>
      </p:sp>
      <p:sp>
        <p:nvSpPr>
          <p:cNvPr id="7244" name="Rectangle 37"/>
          <p:cNvSpPr>
            <a:spLocks noChangeArrowheads="1"/>
          </p:cNvSpPr>
          <p:nvPr/>
        </p:nvSpPr>
        <p:spPr bwMode="auto">
          <a:xfrm>
            <a:off x="5868988" y="2027238"/>
            <a:ext cx="576263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 dirty="0">
                <a:latin typeface="+mn-lt"/>
              </a:rPr>
              <a:t>H</a:t>
            </a:r>
          </a:p>
        </p:txBody>
      </p:sp>
      <p:sp>
        <p:nvSpPr>
          <p:cNvPr id="7241" name="Rectangle 39"/>
          <p:cNvSpPr>
            <a:spLocks noChangeArrowheads="1"/>
          </p:cNvSpPr>
          <p:nvPr/>
        </p:nvSpPr>
        <p:spPr bwMode="auto">
          <a:xfrm>
            <a:off x="6437313" y="2603500"/>
            <a:ext cx="576263" cy="5746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>
                <a:latin typeface="+mn-lt"/>
              </a:rPr>
              <a:t>E</a:t>
            </a:r>
          </a:p>
        </p:txBody>
      </p:sp>
      <p:sp>
        <p:nvSpPr>
          <p:cNvPr id="7242" name="Rectangle 40"/>
          <p:cNvSpPr>
            <a:spLocks noChangeArrowheads="1"/>
          </p:cNvSpPr>
          <p:nvPr/>
        </p:nvSpPr>
        <p:spPr bwMode="auto">
          <a:xfrm>
            <a:off x="7013576" y="2027238"/>
            <a:ext cx="576263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>
                <a:latin typeface="+mn-lt"/>
              </a:rPr>
              <a:t>H</a:t>
            </a:r>
          </a:p>
        </p:txBody>
      </p:sp>
      <p:sp>
        <p:nvSpPr>
          <p:cNvPr id="7239" name="Rectangle 42"/>
          <p:cNvSpPr>
            <a:spLocks noChangeArrowheads="1"/>
          </p:cNvSpPr>
          <p:nvPr/>
        </p:nvSpPr>
        <p:spPr bwMode="auto">
          <a:xfrm>
            <a:off x="7589838" y="2603500"/>
            <a:ext cx="576263" cy="5746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>
                <a:latin typeface="+mn-lt"/>
              </a:rPr>
              <a:t>E</a:t>
            </a:r>
          </a:p>
        </p:txBody>
      </p:sp>
      <p:sp>
        <p:nvSpPr>
          <p:cNvPr id="7240" name="Rectangle 43"/>
          <p:cNvSpPr>
            <a:spLocks noChangeArrowheads="1"/>
          </p:cNvSpPr>
          <p:nvPr/>
        </p:nvSpPr>
        <p:spPr bwMode="auto">
          <a:xfrm>
            <a:off x="8166101" y="2027238"/>
            <a:ext cx="576263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>
                <a:latin typeface="+mn-lt"/>
              </a:rPr>
              <a:t>H</a:t>
            </a:r>
          </a:p>
        </p:txBody>
      </p:sp>
      <p:grpSp>
        <p:nvGrpSpPr>
          <p:cNvPr id="7183" name="Group 107"/>
          <p:cNvGrpSpPr>
            <a:grpSpLocks/>
          </p:cNvGrpSpPr>
          <p:nvPr/>
        </p:nvGrpSpPr>
        <p:grpSpPr bwMode="auto">
          <a:xfrm>
            <a:off x="6756400" y="2387600"/>
            <a:ext cx="1128713" cy="936625"/>
            <a:chOff x="1625" y="2795"/>
            <a:chExt cx="711" cy="590"/>
          </a:xfrm>
        </p:grpSpPr>
        <p:sp>
          <p:nvSpPr>
            <p:cNvPr id="7236" name="Freeform 108"/>
            <p:cNvSpPr>
              <a:spLocks/>
            </p:cNvSpPr>
            <p:nvPr/>
          </p:nvSpPr>
          <p:spPr bwMode="auto">
            <a:xfrm>
              <a:off x="1625" y="2795"/>
              <a:ext cx="272" cy="231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37" name="Line 109"/>
            <p:cNvSpPr>
              <a:spLocks noChangeShapeType="1"/>
            </p:cNvSpPr>
            <p:nvPr/>
          </p:nvSpPr>
          <p:spPr bwMode="auto">
            <a:xfrm flipV="1">
              <a:off x="1973" y="2795"/>
              <a:ext cx="0" cy="59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38" name="Freeform 110"/>
            <p:cNvSpPr>
              <a:spLocks/>
            </p:cNvSpPr>
            <p:nvPr/>
          </p:nvSpPr>
          <p:spPr bwMode="auto">
            <a:xfrm flipH="1">
              <a:off x="2064" y="2795"/>
              <a:ext cx="272" cy="231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7184" name="Group 187"/>
          <p:cNvGrpSpPr>
            <a:grpSpLocks/>
          </p:cNvGrpSpPr>
          <p:nvPr/>
        </p:nvGrpSpPr>
        <p:grpSpPr bwMode="auto">
          <a:xfrm>
            <a:off x="6180138" y="2970213"/>
            <a:ext cx="1128712" cy="936625"/>
            <a:chOff x="-250" y="1207"/>
            <a:chExt cx="711" cy="590"/>
          </a:xfrm>
        </p:grpSpPr>
        <p:sp>
          <p:nvSpPr>
            <p:cNvPr id="7233" name="Freeform 188"/>
            <p:cNvSpPr>
              <a:spLocks/>
            </p:cNvSpPr>
            <p:nvPr/>
          </p:nvSpPr>
          <p:spPr bwMode="auto">
            <a:xfrm>
              <a:off x="-250" y="1207"/>
              <a:ext cx="272" cy="231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34" name="Line 189"/>
            <p:cNvSpPr>
              <a:spLocks noChangeShapeType="1"/>
            </p:cNvSpPr>
            <p:nvPr/>
          </p:nvSpPr>
          <p:spPr bwMode="auto">
            <a:xfrm flipV="1">
              <a:off x="98" y="1207"/>
              <a:ext cx="0" cy="59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35" name="Freeform 190"/>
            <p:cNvSpPr>
              <a:spLocks/>
            </p:cNvSpPr>
            <p:nvPr/>
          </p:nvSpPr>
          <p:spPr bwMode="auto">
            <a:xfrm flipH="1">
              <a:off x="189" y="1207"/>
              <a:ext cx="272" cy="231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aphicFrame>
        <p:nvGraphicFramePr>
          <p:cNvPr id="7185" name="Object 2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509304"/>
              </p:ext>
            </p:extLst>
          </p:nvPr>
        </p:nvGraphicFramePr>
        <p:xfrm>
          <a:off x="5260528" y="5301208"/>
          <a:ext cx="406400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51160" imgH="888840" progId="Equation.DSMT4">
                  <p:embed/>
                </p:oleObj>
              </mc:Choice>
              <mc:Fallback>
                <p:oleObj name="Equation" r:id="rId3" imgW="3251160" imgH="888840" progId="Equation.DSMT4">
                  <p:embed/>
                  <p:pic>
                    <p:nvPicPr>
                      <p:cNvPr id="0" name="Picture 4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0528" y="5301208"/>
                        <a:ext cx="4064000" cy="1111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1D FDTD: Yee – Grid for </a:t>
            </a:r>
            <a:r>
              <a:rPr lang="en-US" altLang="de-DE" dirty="0" err="1"/>
              <a:t>E</a:t>
            </a:r>
            <a:r>
              <a:rPr lang="en-US" altLang="de-DE" baseline="-25000" dirty="0" err="1"/>
              <a:t>z</a:t>
            </a:r>
            <a:r>
              <a:rPr lang="en-US" altLang="de-DE" dirty="0"/>
              <a:t> &amp; </a:t>
            </a:r>
            <a:r>
              <a:rPr lang="en-US" altLang="de-DE" dirty="0" err="1"/>
              <a:t>H</a:t>
            </a:r>
            <a:r>
              <a:rPr lang="en-US" altLang="de-DE" baseline="-25000" dirty="0" err="1"/>
              <a:t>y</a:t>
            </a:r>
            <a:r>
              <a:rPr lang="en-US" altLang="de-DE" dirty="0"/>
              <a:t> Components</a:t>
            </a:r>
          </a:p>
        </p:txBody>
      </p:sp>
      <p:sp>
        <p:nvSpPr>
          <p:cNvPr id="7187" name="Geschweifte Klammer links 5"/>
          <p:cNvSpPr>
            <a:spLocks/>
          </p:cNvSpPr>
          <p:nvPr/>
        </p:nvSpPr>
        <p:spPr bwMode="auto">
          <a:xfrm rot="16200000">
            <a:off x="5779294" y="4188123"/>
            <a:ext cx="177800" cy="466130"/>
          </a:xfrm>
          <a:prstGeom prst="leftBrace">
            <a:avLst>
              <a:gd name="adj1" fmla="val 8331"/>
              <a:gd name="adj2" fmla="val 50000"/>
            </a:avLst>
          </a:prstGeom>
          <a:noFill/>
          <a:ln w="31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de-DE" sz="24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188" name="Geschweifte Klammer links 45"/>
          <p:cNvSpPr>
            <a:spLocks/>
          </p:cNvSpPr>
          <p:nvPr/>
        </p:nvSpPr>
        <p:spPr bwMode="auto">
          <a:xfrm rot="16200000">
            <a:off x="6927851" y="4188122"/>
            <a:ext cx="177800" cy="466130"/>
          </a:xfrm>
          <a:prstGeom prst="leftBrace">
            <a:avLst>
              <a:gd name="adj1" fmla="val 8359"/>
              <a:gd name="adj2" fmla="val 50000"/>
            </a:avLst>
          </a:prstGeom>
          <a:noFill/>
          <a:ln w="31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de-DE" sz="24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189" name="Geschweifte Klammer links 46"/>
          <p:cNvSpPr>
            <a:spLocks/>
          </p:cNvSpPr>
          <p:nvPr/>
        </p:nvSpPr>
        <p:spPr bwMode="auto">
          <a:xfrm rot="16200000">
            <a:off x="8079582" y="4180978"/>
            <a:ext cx="179388" cy="466130"/>
          </a:xfrm>
          <a:prstGeom prst="leftBrace">
            <a:avLst>
              <a:gd name="adj1" fmla="val 8371"/>
              <a:gd name="adj2" fmla="val 50000"/>
            </a:avLst>
          </a:prstGeom>
          <a:noFill/>
          <a:ln w="31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de-DE" sz="24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190" name="Geschweifte Klammer links 47"/>
          <p:cNvSpPr>
            <a:spLocks/>
          </p:cNvSpPr>
          <p:nvPr/>
        </p:nvSpPr>
        <p:spPr bwMode="auto">
          <a:xfrm>
            <a:off x="5113338" y="3184525"/>
            <a:ext cx="185737" cy="470595"/>
          </a:xfrm>
          <a:prstGeom prst="leftBrace">
            <a:avLst>
              <a:gd name="adj1" fmla="val 8354"/>
              <a:gd name="adj2" fmla="val 50000"/>
            </a:avLst>
          </a:prstGeom>
          <a:noFill/>
          <a:ln w="31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de-DE" sz="24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191" name="Geschweifte Klammer links 48"/>
          <p:cNvSpPr>
            <a:spLocks/>
          </p:cNvSpPr>
          <p:nvPr/>
        </p:nvSpPr>
        <p:spPr bwMode="auto">
          <a:xfrm>
            <a:off x="5116513" y="2027238"/>
            <a:ext cx="176212" cy="466130"/>
          </a:xfrm>
          <a:prstGeom prst="leftBrace">
            <a:avLst>
              <a:gd name="adj1" fmla="val 8406"/>
              <a:gd name="adj2" fmla="val 50000"/>
            </a:avLst>
          </a:prstGeom>
          <a:noFill/>
          <a:ln w="31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de-DE" sz="24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192" name="Text Box 7"/>
          <p:cNvSpPr txBox="1">
            <a:spLocks noChangeArrowheads="1"/>
          </p:cNvSpPr>
          <p:nvPr/>
        </p:nvSpPr>
        <p:spPr bwMode="auto">
          <a:xfrm>
            <a:off x="190500" y="2668588"/>
            <a:ext cx="3270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>
                <a:latin typeface="+mn-lt"/>
              </a:rPr>
              <a:t>2</a:t>
            </a:r>
          </a:p>
        </p:txBody>
      </p:sp>
      <p:sp>
        <p:nvSpPr>
          <p:cNvPr id="7193" name="Text Box 8"/>
          <p:cNvSpPr txBox="1">
            <a:spLocks noChangeArrowheads="1"/>
          </p:cNvSpPr>
          <p:nvPr/>
        </p:nvSpPr>
        <p:spPr bwMode="auto">
          <a:xfrm>
            <a:off x="190500" y="3821113"/>
            <a:ext cx="3270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>
                <a:latin typeface="+mn-lt"/>
              </a:rPr>
              <a:t>1</a:t>
            </a:r>
          </a:p>
        </p:txBody>
      </p:sp>
      <p:sp>
        <p:nvSpPr>
          <p:cNvPr id="7194" name="Text Box 9"/>
          <p:cNvSpPr txBox="1">
            <a:spLocks noChangeArrowheads="1"/>
          </p:cNvSpPr>
          <p:nvPr/>
        </p:nvSpPr>
        <p:spPr bwMode="auto">
          <a:xfrm>
            <a:off x="860425" y="4330700"/>
            <a:ext cx="3270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>
                <a:latin typeface="+mn-lt"/>
              </a:rPr>
              <a:t>1</a:t>
            </a:r>
          </a:p>
        </p:txBody>
      </p:sp>
      <p:sp>
        <p:nvSpPr>
          <p:cNvPr id="7195" name="Text Box 10"/>
          <p:cNvSpPr txBox="1">
            <a:spLocks noChangeArrowheads="1"/>
          </p:cNvSpPr>
          <p:nvPr/>
        </p:nvSpPr>
        <p:spPr bwMode="auto">
          <a:xfrm>
            <a:off x="2012950" y="4330700"/>
            <a:ext cx="3270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>
                <a:latin typeface="+mn-lt"/>
              </a:rPr>
              <a:t>2</a:t>
            </a:r>
          </a:p>
        </p:txBody>
      </p:sp>
      <p:sp>
        <p:nvSpPr>
          <p:cNvPr id="7196" name="Text Box 11"/>
          <p:cNvSpPr txBox="1">
            <a:spLocks noChangeArrowheads="1"/>
          </p:cNvSpPr>
          <p:nvPr/>
        </p:nvSpPr>
        <p:spPr bwMode="auto">
          <a:xfrm>
            <a:off x="3163888" y="4330700"/>
            <a:ext cx="3270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>
                <a:latin typeface="+mn-lt"/>
              </a:rPr>
              <a:t>3</a:t>
            </a:r>
          </a:p>
        </p:txBody>
      </p:sp>
      <p:sp>
        <p:nvSpPr>
          <p:cNvPr id="7197" name="Text Box 15"/>
          <p:cNvSpPr txBox="1">
            <a:spLocks noChangeArrowheads="1"/>
          </p:cNvSpPr>
          <p:nvPr/>
        </p:nvSpPr>
        <p:spPr bwMode="auto">
          <a:xfrm>
            <a:off x="4140200" y="4330700"/>
            <a:ext cx="5116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>
                <a:latin typeface="+mn-lt"/>
              </a:rPr>
              <a:t>x(i)</a:t>
            </a:r>
          </a:p>
        </p:txBody>
      </p:sp>
      <p:sp>
        <p:nvSpPr>
          <p:cNvPr id="7198" name="Text Box 16"/>
          <p:cNvSpPr txBox="1">
            <a:spLocks noChangeArrowheads="1"/>
          </p:cNvSpPr>
          <p:nvPr/>
        </p:nvSpPr>
        <p:spPr bwMode="auto">
          <a:xfrm>
            <a:off x="26988" y="1811338"/>
            <a:ext cx="56673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>
                <a:latin typeface="+mn-lt"/>
              </a:rPr>
              <a:t>t(n)</a:t>
            </a:r>
          </a:p>
        </p:txBody>
      </p:sp>
      <p:sp>
        <p:nvSpPr>
          <p:cNvPr id="7231" name="Rectangle 18"/>
          <p:cNvSpPr>
            <a:spLocks noChangeArrowheads="1"/>
          </p:cNvSpPr>
          <p:nvPr/>
        </p:nvSpPr>
        <p:spPr bwMode="auto">
          <a:xfrm>
            <a:off x="723900" y="3756025"/>
            <a:ext cx="576263" cy="5746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>
                <a:latin typeface="+mn-lt"/>
              </a:rPr>
              <a:t>E</a:t>
            </a:r>
          </a:p>
        </p:txBody>
      </p:sp>
      <p:sp>
        <p:nvSpPr>
          <p:cNvPr id="7232" name="Rectangle 19"/>
          <p:cNvSpPr>
            <a:spLocks noChangeArrowheads="1"/>
          </p:cNvSpPr>
          <p:nvPr/>
        </p:nvSpPr>
        <p:spPr bwMode="auto">
          <a:xfrm>
            <a:off x="1300163" y="3179763"/>
            <a:ext cx="576263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>
                <a:latin typeface="+mn-lt"/>
              </a:rPr>
              <a:t>H</a:t>
            </a:r>
          </a:p>
        </p:txBody>
      </p:sp>
      <p:sp>
        <p:nvSpPr>
          <p:cNvPr id="7229" name="Rectangle 21"/>
          <p:cNvSpPr>
            <a:spLocks noChangeArrowheads="1"/>
          </p:cNvSpPr>
          <p:nvPr/>
        </p:nvSpPr>
        <p:spPr bwMode="auto">
          <a:xfrm>
            <a:off x="1868488" y="3756025"/>
            <a:ext cx="576263" cy="5746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>
                <a:latin typeface="+mn-lt"/>
              </a:rPr>
              <a:t>E</a:t>
            </a:r>
          </a:p>
        </p:txBody>
      </p:sp>
      <p:sp>
        <p:nvSpPr>
          <p:cNvPr id="7230" name="Rectangle 22"/>
          <p:cNvSpPr>
            <a:spLocks noChangeArrowheads="1"/>
          </p:cNvSpPr>
          <p:nvPr/>
        </p:nvSpPr>
        <p:spPr bwMode="auto">
          <a:xfrm>
            <a:off x="2444751" y="3179763"/>
            <a:ext cx="576263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>
                <a:latin typeface="+mn-lt"/>
              </a:rPr>
              <a:t>H</a:t>
            </a:r>
          </a:p>
        </p:txBody>
      </p:sp>
      <p:sp>
        <p:nvSpPr>
          <p:cNvPr id="7227" name="Rectangle 24"/>
          <p:cNvSpPr>
            <a:spLocks noChangeArrowheads="1"/>
          </p:cNvSpPr>
          <p:nvPr/>
        </p:nvSpPr>
        <p:spPr bwMode="auto">
          <a:xfrm>
            <a:off x="3021013" y="3756025"/>
            <a:ext cx="576263" cy="5746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>
                <a:latin typeface="+mn-lt"/>
              </a:rPr>
              <a:t>E</a:t>
            </a:r>
          </a:p>
        </p:txBody>
      </p:sp>
      <p:sp>
        <p:nvSpPr>
          <p:cNvPr id="7228" name="Rectangle 25"/>
          <p:cNvSpPr>
            <a:spLocks noChangeArrowheads="1"/>
          </p:cNvSpPr>
          <p:nvPr/>
        </p:nvSpPr>
        <p:spPr bwMode="auto">
          <a:xfrm>
            <a:off x="3597276" y="3179763"/>
            <a:ext cx="576263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>
                <a:latin typeface="+mn-lt"/>
              </a:rPr>
              <a:t>H</a:t>
            </a:r>
          </a:p>
        </p:txBody>
      </p:sp>
      <p:grpSp>
        <p:nvGrpSpPr>
          <p:cNvPr id="7205" name="Group 107"/>
          <p:cNvGrpSpPr>
            <a:grpSpLocks/>
          </p:cNvGrpSpPr>
          <p:nvPr/>
        </p:nvGrpSpPr>
        <p:grpSpPr bwMode="auto">
          <a:xfrm>
            <a:off x="2181225" y="2387600"/>
            <a:ext cx="1128713" cy="936625"/>
            <a:chOff x="1625" y="2795"/>
            <a:chExt cx="711" cy="590"/>
          </a:xfrm>
        </p:grpSpPr>
        <p:sp>
          <p:nvSpPr>
            <p:cNvPr id="7218" name="Freeform 108"/>
            <p:cNvSpPr>
              <a:spLocks/>
            </p:cNvSpPr>
            <p:nvPr/>
          </p:nvSpPr>
          <p:spPr bwMode="auto">
            <a:xfrm>
              <a:off x="1625" y="2795"/>
              <a:ext cx="272" cy="231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19" name="Line 109"/>
            <p:cNvSpPr>
              <a:spLocks noChangeShapeType="1"/>
            </p:cNvSpPr>
            <p:nvPr/>
          </p:nvSpPr>
          <p:spPr bwMode="auto">
            <a:xfrm flipV="1">
              <a:off x="1973" y="2795"/>
              <a:ext cx="0" cy="59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20" name="Freeform 110"/>
            <p:cNvSpPr>
              <a:spLocks/>
            </p:cNvSpPr>
            <p:nvPr/>
          </p:nvSpPr>
          <p:spPr bwMode="auto">
            <a:xfrm flipH="1">
              <a:off x="2064" y="2795"/>
              <a:ext cx="272" cy="231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7206" name="Group 187"/>
          <p:cNvGrpSpPr>
            <a:grpSpLocks/>
          </p:cNvGrpSpPr>
          <p:nvPr/>
        </p:nvGrpSpPr>
        <p:grpSpPr bwMode="auto">
          <a:xfrm>
            <a:off x="1604963" y="2970213"/>
            <a:ext cx="1128712" cy="936625"/>
            <a:chOff x="-250" y="1207"/>
            <a:chExt cx="711" cy="590"/>
          </a:xfrm>
        </p:grpSpPr>
        <p:sp>
          <p:nvSpPr>
            <p:cNvPr id="7215" name="Freeform 188"/>
            <p:cNvSpPr>
              <a:spLocks/>
            </p:cNvSpPr>
            <p:nvPr/>
          </p:nvSpPr>
          <p:spPr bwMode="auto">
            <a:xfrm>
              <a:off x="-250" y="1207"/>
              <a:ext cx="272" cy="231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16" name="Line 189"/>
            <p:cNvSpPr>
              <a:spLocks noChangeShapeType="1"/>
            </p:cNvSpPr>
            <p:nvPr/>
          </p:nvSpPr>
          <p:spPr bwMode="auto">
            <a:xfrm flipV="1">
              <a:off x="98" y="1207"/>
              <a:ext cx="0" cy="59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17" name="Freeform 190"/>
            <p:cNvSpPr>
              <a:spLocks/>
            </p:cNvSpPr>
            <p:nvPr/>
          </p:nvSpPr>
          <p:spPr bwMode="auto">
            <a:xfrm flipH="1">
              <a:off x="189" y="1207"/>
              <a:ext cx="272" cy="231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7207" name="Text Box 267"/>
          <p:cNvSpPr txBox="1">
            <a:spLocks noChangeArrowheads="1"/>
          </p:cNvSpPr>
          <p:nvPr/>
        </p:nvSpPr>
        <p:spPr bwMode="auto">
          <a:xfrm>
            <a:off x="1368425" y="4332288"/>
            <a:ext cx="5084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>
                <a:latin typeface="+mn-lt"/>
              </a:rPr>
              <a:t>1.5</a:t>
            </a:r>
          </a:p>
        </p:txBody>
      </p:sp>
      <p:sp>
        <p:nvSpPr>
          <p:cNvPr id="7208" name="Text Box 268"/>
          <p:cNvSpPr txBox="1">
            <a:spLocks noChangeArrowheads="1"/>
          </p:cNvSpPr>
          <p:nvPr/>
        </p:nvSpPr>
        <p:spPr bwMode="auto">
          <a:xfrm>
            <a:off x="2519363" y="4332288"/>
            <a:ext cx="5084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>
                <a:latin typeface="+mn-lt"/>
              </a:rPr>
              <a:t>2.5</a:t>
            </a:r>
          </a:p>
        </p:txBody>
      </p:sp>
      <p:sp>
        <p:nvSpPr>
          <p:cNvPr id="7209" name="Text Box 269"/>
          <p:cNvSpPr txBox="1">
            <a:spLocks noChangeArrowheads="1"/>
          </p:cNvSpPr>
          <p:nvPr/>
        </p:nvSpPr>
        <p:spPr bwMode="auto">
          <a:xfrm>
            <a:off x="3635375" y="4332288"/>
            <a:ext cx="5084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>
                <a:latin typeface="+mn-lt"/>
              </a:rPr>
              <a:t>3.5</a:t>
            </a:r>
          </a:p>
        </p:txBody>
      </p:sp>
      <p:sp>
        <p:nvSpPr>
          <p:cNvPr id="7210" name="Text Box 270"/>
          <p:cNvSpPr txBox="1">
            <a:spLocks noChangeArrowheads="1"/>
          </p:cNvSpPr>
          <p:nvPr/>
        </p:nvSpPr>
        <p:spPr bwMode="auto">
          <a:xfrm>
            <a:off x="71438" y="2092325"/>
            <a:ext cx="5084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>
                <a:latin typeface="+mn-lt"/>
              </a:rPr>
              <a:t>2.5</a:t>
            </a:r>
          </a:p>
        </p:txBody>
      </p:sp>
      <p:sp>
        <p:nvSpPr>
          <p:cNvPr id="7211" name="Text Box 271"/>
          <p:cNvSpPr txBox="1">
            <a:spLocks noChangeArrowheads="1"/>
          </p:cNvSpPr>
          <p:nvPr/>
        </p:nvSpPr>
        <p:spPr bwMode="auto">
          <a:xfrm>
            <a:off x="71438" y="3244850"/>
            <a:ext cx="5084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>
                <a:latin typeface="+mn-lt"/>
              </a:rPr>
              <a:t>1.5</a:t>
            </a:r>
          </a:p>
        </p:txBody>
      </p:sp>
      <p:graphicFrame>
        <p:nvGraphicFramePr>
          <p:cNvPr id="7212" name="Object 2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874509"/>
              </p:ext>
            </p:extLst>
          </p:nvPr>
        </p:nvGraphicFramePr>
        <p:xfrm>
          <a:off x="179512" y="5342086"/>
          <a:ext cx="396875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174840" imgH="888840" progId="Equation.DSMT4">
                  <p:embed/>
                </p:oleObj>
              </mc:Choice>
              <mc:Fallback>
                <p:oleObj name="Equation" r:id="rId5" imgW="3174840" imgH="888840" progId="Equation.DSMT4">
                  <p:embed/>
                  <p:pic>
                    <p:nvPicPr>
                      <p:cNvPr id="0" name="Picture 4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5342086"/>
                        <a:ext cx="3968750" cy="1111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13" name="Pfeil nach rechts 7"/>
          <p:cNvSpPr>
            <a:spLocks noChangeArrowheads="1"/>
          </p:cNvSpPr>
          <p:nvPr/>
        </p:nvSpPr>
        <p:spPr bwMode="auto">
          <a:xfrm>
            <a:off x="4427538" y="2868613"/>
            <a:ext cx="500062" cy="9175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95989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de-DE" sz="24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214" name="Textfeld 8"/>
          <p:cNvSpPr txBox="1">
            <a:spLocks noChangeArrowheads="1"/>
          </p:cNvSpPr>
          <p:nvPr/>
        </p:nvSpPr>
        <p:spPr bwMode="auto">
          <a:xfrm>
            <a:off x="250825" y="1268413"/>
            <a:ext cx="48446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 dirty="0">
                <a:latin typeface="+mn-lt"/>
              </a:rPr>
              <a:t>Changing of index notation to integer indices</a:t>
            </a:r>
          </a:p>
        </p:txBody>
      </p:sp>
      <p:cxnSp>
        <p:nvCxnSpPr>
          <p:cNvPr id="4" name="Gerade Verbindung mit Pfeil 3"/>
          <p:cNvCxnSpPr/>
          <p:nvPr/>
        </p:nvCxnSpPr>
        <p:spPr bwMode="auto">
          <a:xfrm>
            <a:off x="4175373" y="5958239"/>
            <a:ext cx="878775" cy="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Textfeld 4"/>
          <p:cNvSpPr txBox="1"/>
          <p:nvPr/>
        </p:nvSpPr>
        <p:spPr>
          <a:xfrm>
            <a:off x="4228165" y="5692665"/>
            <a:ext cx="755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n+½ </a:t>
            </a:r>
            <a:r>
              <a:rPr lang="de-DE" sz="1100" dirty="0">
                <a:sym typeface="Wingdings" panose="05000000000000000000" pitchFamily="2" charset="2"/>
              </a:rPr>
              <a:t> n</a:t>
            </a:r>
            <a:endParaRPr lang="de-DE" sz="1100" dirty="0"/>
          </a:p>
        </p:txBody>
      </p:sp>
      <p:sp>
        <p:nvSpPr>
          <p:cNvPr id="7" name="Textfeld 6"/>
          <p:cNvSpPr txBox="1"/>
          <p:nvPr/>
        </p:nvSpPr>
        <p:spPr>
          <a:xfrm>
            <a:off x="71438" y="4941763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start at n=1:</a:t>
            </a:r>
          </a:p>
        </p:txBody>
      </p:sp>
      <p:sp>
        <p:nvSpPr>
          <p:cNvPr id="90" name="Textfeld 89"/>
          <p:cNvSpPr txBox="1"/>
          <p:nvPr/>
        </p:nvSpPr>
        <p:spPr>
          <a:xfrm>
            <a:off x="5166294" y="4941763"/>
            <a:ext cx="2549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start at n=1 (E</a:t>
            </a:r>
            <a:r>
              <a:rPr lang="de-DE" sz="1600" baseline="30000" dirty="0"/>
              <a:t>1</a:t>
            </a:r>
            <a:r>
              <a:rPr lang="de-DE" sz="1600" dirty="0"/>
              <a:t>=0, H</a:t>
            </a:r>
            <a:r>
              <a:rPr lang="de-DE" sz="1600" baseline="30000" dirty="0"/>
              <a:t>1</a:t>
            </a:r>
            <a:r>
              <a:rPr lang="de-DE" sz="1600" dirty="0"/>
              <a:t>=0) :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142C4-BD94-4438-9331-45E88307925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Gerade Verbindung 392"/>
          <p:cNvCxnSpPr/>
          <p:nvPr/>
        </p:nvCxnSpPr>
        <p:spPr>
          <a:xfrm flipH="1">
            <a:off x="944990" y="2115975"/>
            <a:ext cx="750542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Gerade Verbindung 393"/>
          <p:cNvCxnSpPr/>
          <p:nvPr/>
        </p:nvCxnSpPr>
        <p:spPr>
          <a:xfrm flipH="1">
            <a:off x="944990" y="3363865"/>
            <a:ext cx="750542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Gerade Verbindung 394"/>
          <p:cNvCxnSpPr/>
          <p:nvPr/>
        </p:nvCxnSpPr>
        <p:spPr>
          <a:xfrm>
            <a:off x="7824965" y="1490523"/>
            <a:ext cx="0" cy="375019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396"/>
          <p:cNvCxnSpPr/>
          <p:nvPr/>
        </p:nvCxnSpPr>
        <p:spPr>
          <a:xfrm flipH="1">
            <a:off x="944990" y="4614337"/>
            <a:ext cx="750542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 Box 9"/>
          <p:cNvSpPr txBox="1">
            <a:spLocks noChangeArrowheads="1"/>
          </p:cNvSpPr>
          <p:nvPr/>
        </p:nvSpPr>
        <p:spPr bwMode="auto">
          <a:xfrm>
            <a:off x="1103668" y="6046806"/>
            <a:ext cx="308098" cy="35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de-DE" sz="1737" dirty="0">
                <a:latin typeface="Cambria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Rectangle 18"/>
              <p:cNvSpPr>
                <a:spLocks noChangeArrowheads="1"/>
              </p:cNvSpPr>
              <p:nvPr/>
            </p:nvSpPr>
            <p:spPr bwMode="auto">
              <a:xfrm>
                <a:off x="944991" y="4614338"/>
                <a:ext cx="625452" cy="6237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47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4991" y="4614338"/>
                <a:ext cx="625452" cy="623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8" name="Rectangle 21"/>
              <p:cNvSpPr>
                <a:spLocks noChangeArrowheads="1"/>
              </p:cNvSpPr>
              <p:nvPr/>
            </p:nvSpPr>
            <p:spPr bwMode="auto">
              <a:xfrm>
                <a:off x="2195896" y="4614338"/>
                <a:ext cx="625452" cy="6237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48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5896" y="4614338"/>
                <a:ext cx="625452" cy="6237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Rectangle 24"/>
              <p:cNvSpPr>
                <a:spLocks noChangeArrowheads="1"/>
              </p:cNvSpPr>
              <p:nvPr/>
            </p:nvSpPr>
            <p:spPr bwMode="auto">
              <a:xfrm>
                <a:off x="3446800" y="4614338"/>
                <a:ext cx="625452" cy="6237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…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49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6800" y="4614338"/>
                <a:ext cx="625452" cy="6237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Rectangle 36"/>
              <p:cNvSpPr>
                <a:spLocks noChangeArrowheads="1"/>
              </p:cNvSpPr>
              <p:nvPr/>
            </p:nvSpPr>
            <p:spPr bwMode="auto">
              <a:xfrm>
                <a:off x="944991" y="3365157"/>
                <a:ext cx="625452" cy="6237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de-DE" sz="1954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de-DE" altLang="de-DE" sz="1954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de-DE" altLang="de-DE" sz="1954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50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4991" y="3365157"/>
                <a:ext cx="625452" cy="6237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Rectangle 39"/>
              <p:cNvSpPr>
                <a:spLocks noChangeArrowheads="1"/>
              </p:cNvSpPr>
              <p:nvPr/>
            </p:nvSpPr>
            <p:spPr bwMode="auto">
              <a:xfrm>
                <a:off x="2195896" y="3365157"/>
                <a:ext cx="625452" cy="62372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51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5896" y="3365157"/>
                <a:ext cx="625452" cy="6237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2" name="Rectangle 42"/>
              <p:cNvSpPr>
                <a:spLocks noChangeArrowheads="1"/>
              </p:cNvSpPr>
              <p:nvPr/>
            </p:nvSpPr>
            <p:spPr bwMode="auto">
              <a:xfrm>
                <a:off x="3446800" y="3365157"/>
                <a:ext cx="625452" cy="62372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…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52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6800" y="3365157"/>
                <a:ext cx="625452" cy="6237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Rectangle 21"/>
              <p:cNvSpPr>
                <a:spLocks noChangeArrowheads="1"/>
              </p:cNvSpPr>
              <p:nvPr/>
            </p:nvSpPr>
            <p:spPr bwMode="auto">
              <a:xfrm>
                <a:off x="2195896" y="2115976"/>
                <a:ext cx="625452" cy="62372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53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5896" y="2115976"/>
                <a:ext cx="625452" cy="6237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Rectangle 24"/>
              <p:cNvSpPr>
                <a:spLocks noChangeArrowheads="1"/>
              </p:cNvSpPr>
              <p:nvPr/>
            </p:nvSpPr>
            <p:spPr bwMode="auto">
              <a:xfrm>
                <a:off x="3446800" y="2115976"/>
                <a:ext cx="625452" cy="62372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…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54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6800" y="2115976"/>
                <a:ext cx="625452" cy="6237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Rectangle 19"/>
              <p:cNvSpPr>
                <a:spLocks noChangeArrowheads="1"/>
              </p:cNvSpPr>
              <p:nvPr/>
            </p:nvSpPr>
            <p:spPr bwMode="auto">
              <a:xfrm>
                <a:off x="1570444" y="3988886"/>
                <a:ext cx="625452" cy="6254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55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0444" y="3988886"/>
                <a:ext cx="625452" cy="6254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Rectangle 22"/>
              <p:cNvSpPr>
                <a:spLocks noChangeArrowheads="1"/>
              </p:cNvSpPr>
              <p:nvPr/>
            </p:nvSpPr>
            <p:spPr bwMode="auto">
              <a:xfrm>
                <a:off x="2821348" y="3988886"/>
                <a:ext cx="625452" cy="6254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56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1348" y="3988886"/>
                <a:ext cx="625452" cy="6254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7" name="Rectangle 25"/>
              <p:cNvSpPr>
                <a:spLocks noChangeArrowheads="1"/>
              </p:cNvSpPr>
              <p:nvPr/>
            </p:nvSpPr>
            <p:spPr bwMode="auto">
              <a:xfrm>
                <a:off x="4072252" y="3988886"/>
                <a:ext cx="625452" cy="6254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…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57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252" y="3988886"/>
                <a:ext cx="625452" cy="62545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8" name="Rectangle 37"/>
              <p:cNvSpPr>
                <a:spLocks noChangeArrowheads="1"/>
              </p:cNvSpPr>
              <p:nvPr/>
            </p:nvSpPr>
            <p:spPr bwMode="auto">
              <a:xfrm>
                <a:off x="1570444" y="2739705"/>
                <a:ext cx="625452" cy="62545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5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0444" y="2739705"/>
                <a:ext cx="625452" cy="62545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9" name="Rectangle 40"/>
              <p:cNvSpPr>
                <a:spLocks noChangeArrowheads="1"/>
              </p:cNvSpPr>
              <p:nvPr/>
            </p:nvSpPr>
            <p:spPr bwMode="auto">
              <a:xfrm>
                <a:off x="2821348" y="2739705"/>
                <a:ext cx="625452" cy="62545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59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1348" y="2739705"/>
                <a:ext cx="625452" cy="62545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Rectangle 43"/>
              <p:cNvSpPr>
                <a:spLocks noChangeArrowheads="1"/>
              </p:cNvSpPr>
              <p:nvPr/>
            </p:nvSpPr>
            <p:spPr bwMode="auto">
              <a:xfrm>
                <a:off x="4072252" y="2739705"/>
                <a:ext cx="625452" cy="62545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…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60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252" y="2739705"/>
                <a:ext cx="625452" cy="62545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1" name="Text Box 9"/>
          <p:cNvSpPr txBox="1">
            <a:spLocks noChangeArrowheads="1"/>
          </p:cNvSpPr>
          <p:nvPr/>
        </p:nvSpPr>
        <p:spPr bwMode="auto">
          <a:xfrm>
            <a:off x="2354571" y="6046806"/>
            <a:ext cx="308098" cy="35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de-DE" altLang="de-DE" sz="1737" dirty="0">
                <a:latin typeface="Cambria" panose="02040503050406030204" pitchFamily="18" charset="0"/>
              </a:rPr>
              <a:t>2</a:t>
            </a:r>
            <a:endParaRPr lang="en-US" altLang="de-DE" sz="1737" dirty="0">
              <a:latin typeface="Cambria" panose="02040503050406030204" pitchFamily="18" charset="0"/>
            </a:endParaRPr>
          </a:p>
        </p:txBody>
      </p:sp>
      <p:sp>
        <p:nvSpPr>
          <p:cNvPr id="362" name="Text Box 9"/>
          <p:cNvSpPr txBox="1">
            <a:spLocks noChangeArrowheads="1"/>
          </p:cNvSpPr>
          <p:nvPr/>
        </p:nvSpPr>
        <p:spPr bwMode="auto">
          <a:xfrm>
            <a:off x="3583836" y="6046806"/>
            <a:ext cx="351378" cy="35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de-DE" altLang="de-DE" sz="1737" dirty="0">
                <a:latin typeface="Cambria" panose="02040503050406030204" pitchFamily="18" charset="0"/>
              </a:rPr>
              <a:t>…</a:t>
            </a:r>
            <a:endParaRPr lang="en-US" altLang="de-DE" sz="1737" dirty="0">
              <a:latin typeface="Cambria" panose="02040503050406030204" pitchFamily="18" charset="0"/>
            </a:endParaRPr>
          </a:p>
        </p:txBody>
      </p:sp>
      <p:sp>
        <p:nvSpPr>
          <p:cNvPr id="363" name="Text Box 9"/>
          <p:cNvSpPr txBox="1">
            <a:spLocks noChangeArrowheads="1"/>
          </p:cNvSpPr>
          <p:nvPr/>
        </p:nvSpPr>
        <p:spPr bwMode="auto">
          <a:xfrm>
            <a:off x="1644963" y="6046806"/>
            <a:ext cx="476412" cy="35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de-DE" altLang="de-DE" sz="1737" dirty="0">
                <a:latin typeface="Cambria" panose="02040503050406030204" pitchFamily="18" charset="0"/>
              </a:rPr>
              <a:t>1.5</a:t>
            </a:r>
            <a:endParaRPr lang="en-US" altLang="de-DE" sz="1737" dirty="0">
              <a:latin typeface="Cambria" panose="02040503050406030204" pitchFamily="18" charset="0"/>
            </a:endParaRPr>
          </a:p>
        </p:txBody>
      </p:sp>
      <p:sp>
        <p:nvSpPr>
          <p:cNvPr id="364" name="Text Box 9"/>
          <p:cNvSpPr txBox="1">
            <a:spLocks noChangeArrowheads="1"/>
          </p:cNvSpPr>
          <p:nvPr/>
        </p:nvSpPr>
        <p:spPr bwMode="auto">
          <a:xfrm>
            <a:off x="2895867" y="6046806"/>
            <a:ext cx="476413" cy="35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de-DE" altLang="de-DE" sz="1737" dirty="0">
                <a:latin typeface="Cambria" panose="02040503050406030204" pitchFamily="18" charset="0"/>
              </a:rPr>
              <a:t>2.5</a:t>
            </a:r>
            <a:endParaRPr lang="en-US" altLang="de-DE" sz="1737" dirty="0">
              <a:latin typeface="Cambria" panose="02040503050406030204" pitchFamily="18" charset="0"/>
            </a:endParaRPr>
          </a:p>
        </p:txBody>
      </p:sp>
      <p:sp>
        <p:nvSpPr>
          <p:cNvPr id="365" name="Text Box 9"/>
          <p:cNvSpPr txBox="1">
            <a:spLocks noChangeArrowheads="1"/>
          </p:cNvSpPr>
          <p:nvPr/>
        </p:nvSpPr>
        <p:spPr bwMode="auto">
          <a:xfrm>
            <a:off x="4209289" y="6046806"/>
            <a:ext cx="351378" cy="35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de-DE" altLang="de-DE" sz="1737" dirty="0">
                <a:latin typeface="Cambria" panose="02040503050406030204" pitchFamily="18" charset="0"/>
              </a:rPr>
              <a:t>…</a:t>
            </a:r>
            <a:endParaRPr lang="en-US" altLang="de-DE" sz="1737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Rectangle 21"/>
              <p:cNvSpPr>
                <a:spLocks noChangeArrowheads="1"/>
              </p:cNvSpPr>
              <p:nvPr/>
            </p:nvSpPr>
            <p:spPr bwMode="auto">
              <a:xfrm>
                <a:off x="4697705" y="4614338"/>
                <a:ext cx="625452" cy="6237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𝑁</m:t>
                          </m:r>
                          <m:r>
                            <a:rPr lang="de-DE" altLang="de-DE" sz="1954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70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97705" y="4614338"/>
                <a:ext cx="625452" cy="623729"/>
              </a:xfrm>
              <a:prstGeom prst="rect">
                <a:avLst/>
              </a:prstGeom>
              <a:blipFill>
                <a:blip r:embed="rId17"/>
                <a:stretch>
                  <a:fillRect l="-1057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Rectangle 24"/>
              <p:cNvSpPr>
                <a:spLocks noChangeArrowheads="1"/>
              </p:cNvSpPr>
              <p:nvPr/>
            </p:nvSpPr>
            <p:spPr bwMode="auto">
              <a:xfrm>
                <a:off x="5948609" y="4614338"/>
                <a:ext cx="625452" cy="6237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𝑁</m:t>
                          </m:r>
                          <m:r>
                            <a:rPr lang="de-DE" altLang="de-DE" sz="1954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71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8609" y="4614338"/>
                <a:ext cx="625452" cy="623729"/>
              </a:xfrm>
              <a:prstGeom prst="rect">
                <a:avLst/>
              </a:prstGeom>
              <a:blipFill>
                <a:blip r:embed="rId18"/>
                <a:stretch>
                  <a:fillRect l="-9615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2" name="Rectangle 39"/>
              <p:cNvSpPr>
                <a:spLocks noChangeArrowheads="1"/>
              </p:cNvSpPr>
              <p:nvPr/>
            </p:nvSpPr>
            <p:spPr bwMode="auto">
              <a:xfrm>
                <a:off x="4697705" y="3365157"/>
                <a:ext cx="625452" cy="62372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𝑁</m:t>
                          </m:r>
                          <m:r>
                            <a:rPr lang="de-DE" altLang="de-DE" sz="1954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72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97705" y="3365157"/>
                <a:ext cx="625452" cy="623729"/>
              </a:xfrm>
              <a:prstGeom prst="rect">
                <a:avLst/>
              </a:prstGeom>
              <a:blipFill>
                <a:blip r:embed="rId19"/>
                <a:stretch>
                  <a:fillRect l="-1057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Rectangle 42"/>
              <p:cNvSpPr>
                <a:spLocks noChangeArrowheads="1"/>
              </p:cNvSpPr>
              <p:nvPr/>
            </p:nvSpPr>
            <p:spPr bwMode="auto">
              <a:xfrm>
                <a:off x="5948609" y="3365157"/>
                <a:ext cx="625452" cy="62372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𝑁</m:t>
                          </m:r>
                          <m:r>
                            <a:rPr lang="de-DE" altLang="de-DE" sz="1954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7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8609" y="3365157"/>
                <a:ext cx="625452" cy="623729"/>
              </a:xfrm>
              <a:prstGeom prst="rect">
                <a:avLst/>
              </a:prstGeom>
              <a:blipFill>
                <a:blip r:embed="rId20"/>
                <a:stretch>
                  <a:fillRect l="-9615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4" name="Rectangle 21"/>
              <p:cNvSpPr>
                <a:spLocks noChangeArrowheads="1"/>
              </p:cNvSpPr>
              <p:nvPr/>
            </p:nvSpPr>
            <p:spPr bwMode="auto">
              <a:xfrm>
                <a:off x="4697705" y="2115976"/>
                <a:ext cx="625452" cy="62372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𝑁</m:t>
                          </m:r>
                          <m:r>
                            <a:rPr lang="de-DE" altLang="de-DE" sz="1954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74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97705" y="2115976"/>
                <a:ext cx="625452" cy="623729"/>
              </a:xfrm>
              <a:prstGeom prst="rect">
                <a:avLst/>
              </a:prstGeom>
              <a:blipFill>
                <a:blip r:embed="rId21"/>
                <a:stretch>
                  <a:fillRect l="-1057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Rectangle 22"/>
              <p:cNvSpPr>
                <a:spLocks noChangeArrowheads="1"/>
              </p:cNvSpPr>
              <p:nvPr/>
            </p:nvSpPr>
            <p:spPr bwMode="auto">
              <a:xfrm>
                <a:off x="5323157" y="3988886"/>
                <a:ext cx="625452" cy="6254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𝑁</m:t>
                          </m:r>
                          <m:r>
                            <a:rPr lang="de-DE" altLang="de-DE" sz="1954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75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23157" y="3988886"/>
                <a:ext cx="625452" cy="625452"/>
              </a:xfrm>
              <a:prstGeom prst="rect">
                <a:avLst/>
              </a:prstGeom>
              <a:blipFill>
                <a:blip r:embed="rId22"/>
                <a:stretch>
                  <a:fillRect l="-114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Rectangle 40"/>
              <p:cNvSpPr>
                <a:spLocks noChangeArrowheads="1"/>
              </p:cNvSpPr>
              <p:nvPr/>
            </p:nvSpPr>
            <p:spPr bwMode="auto">
              <a:xfrm>
                <a:off x="5323157" y="2739705"/>
                <a:ext cx="625452" cy="62545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𝑁</m:t>
                          </m:r>
                          <m:r>
                            <a:rPr lang="de-DE" altLang="de-DE" sz="1954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76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23157" y="2739705"/>
                <a:ext cx="625452" cy="625452"/>
              </a:xfrm>
              <a:prstGeom prst="rect">
                <a:avLst/>
              </a:prstGeom>
              <a:blipFill>
                <a:blip r:embed="rId23"/>
                <a:stretch>
                  <a:fillRect l="-114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Rectangle 24"/>
              <p:cNvSpPr>
                <a:spLocks noChangeArrowheads="1"/>
              </p:cNvSpPr>
              <p:nvPr/>
            </p:nvSpPr>
            <p:spPr bwMode="auto">
              <a:xfrm>
                <a:off x="5948609" y="2115976"/>
                <a:ext cx="625452" cy="62372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𝑁</m:t>
                          </m:r>
                          <m:r>
                            <a:rPr lang="de-DE" altLang="de-DE" sz="1954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77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8609" y="2115976"/>
                <a:ext cx="625452" cy="623729"/>
              </a:xfrm>
              <a:prstGeom prst="rect">
                <a:avLst/>
              </a:prstGeom>
              <a:blipFill>
                <a:blip r:embed="rId24"/>
                <a:stretch>
                  <a:fillRect l="-9615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" name="Text Box 9"/>
          <p:cNvSpPr txBox="1">
            <a:spLocks noChangeArrowheads="1"/>
          </p:cNvSpPr>
          <p:nvPr/>
        </p:nvSpPr>
        <p:spPr bwMode="auto">
          <a:xfrm>
            <a:off x="5994274" y="6046806"/>
            <a:ext cx="534121" cy="35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de-DE" altLang="de-DE" sz="1737" dirty="0">
                <a:latin typeface="Cambria" panose="02040503050406030204" pitchFamily="18" charset="0"/>
              </a:rPr>
              <a:t>N-1</a:t>
            </a:r>
            <a:endParaRPr lang="en-US" altLang="de-DE" sz="1737" dirty="0">
              <a:latin typeface="Cambria" panose="02040503050406030204" pitchFamily="18" charset="0"/>
            </a:endParaRPr>
          </a:p>
        </p:txBody>
      </p:sp>
      <p:sp>
        <p:nvSpPr>
          <p:cNvPr id="379" name="Text Box 9"/>
          <p:cNvSpPr txBox="1">
            <a:spLocks noChangeArrowheads="1"/>
          </p:cNvSpPr>
          <p:nvPr/>
        </p:nvSpPr>
        <p:spPr bwMode="auto">
          <a:xfrm>
            <a:off x="7343763" y="6046806"/>
            <a:ext cx="336952" cy="35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de-DE" altLang="de-DE" sz="1737" dirty="0">
                <a:latin typeface="Cambria" panose="02040503050406030204" pitchFamily="18" charset="0"/>
              </a:rPr>
              <a:t>N</a:t>
            </a:r>
            <a:endParaRPr lang="en-US" altLang="de-DE" sz="1737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0" name="Rectangle 22"/>
              <p:cNvSpPr>
                <a:spLocks noChangeArrowheads="1"/>
              </p:cNvSpPr>
              <p:nvPr/>
            </p:nvSpPr>
            <p:spPr bwMode="auto">
              <a:xfrm>
                <a:off x="6574061" y="3988886"/>
                <a:ext cx="625452" cy="6254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𝑁</m:t>
                          </m:r>
                          <m:r>
                            <a:rPr lang="de-DE" altLang="de-DE" sz="1954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altLang="de-DE" sz="1954" i="1" dirty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80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74061" y="3988886"/>
                <a:ext cx="625452" cy="625452"/>
              </a:xfrm>
              <a:prstGeom prst="rect">
                <a:avLst/>
              </a:prstGeom>
              <a:blipFill>
                <a:blip r:embed="rId25"/>
                <a:stretch>
                  <a:fillRect l="-114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1" name="Rectangle 24"/>
              <p:cNvSpPr>
                <a:spLocks noChangeArrowheads="1"/>
              </p:cNvSpPr>
              <p:nvPr/>
            </p:nvSpPr>
            <p:spPr bwMode="auto">
              <a:xfrm>
                <a:off x="7199513" y="4614338"/>
                <a:ext cx="625452" cy="6237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81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9513" y="4614338"/>
                <a:ext cx="625452" cy="62372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2" name="Rectangle 40"/>
              <p:cNvSpPr>
                <a:spLocks noChangeArrowheads="1"/>
              </p:cNvSpPr>
              <p:nvPr/>
            </p:nvSpPr>
            <p:spPr bwMode="auto">
              <a:xfrm>
                <a:off x="6574061" y="2739705"/>
                <a:ext cx="625452" cy="62545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𝑁</m:t>
                          </m:r>
                          <m:r>
                            <a:rPr lang="de-DE" altLang="de-DE" sz="1954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altLang="de-DE" sz="1954" i="1" dirty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82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74061" y="2739705"/>
                <a:ext cx="625452" cy="625452"/>
              </a:xfrm>
              <a:prstGeom prst="rect">
                <a:avLst/>
              </a:prstGeom>
              <a:blipFill>
                <a:blip r:embed="rId27"/>
                <a:stretch>
                  <a:fillRect l="-114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3" name="Rectangle 42"/>
              <p:cNvSpPr>
                <a:spLocks noChangeArrowheads="1"/>
              </p:cNvSpPr>
              <p:nvPr/>
            </p:nvSpPr>
            <p:spPr bwMode="auto">
              <a:xfrm>
                <a:off x="7199513" y="3365157"/>
                <a:ext cx="625452" cy="6237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38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9513" y="3365157"/>
                <a:ext cx="625452" cy="62372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7" name="Rectangle 19"/>
              <p:cNvSpPr>
                <a:spLocks noChangeArrowheads="1"/>
              </p:cNvSpPr>
              <p:nvPr/>
            </p:nvSpPr>
            <p:spPr bwMode="auto">
              <a:xfrm>
                <a:off x="1570444" y="1490524"/>
                <a:ext cx="625452" cy="62545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517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0444" y="1490524"/>
                <a:ext cx="625452" cy="62545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8" name="Rectangle 22"/>
              <p:cNvSpPr>
                <a:spLocks noChangeArrowheads="1"/>
              </p:cNvSpPr>
              <p:nvPr/>
            </p:nvSpPr>
            <p:spPr bwMode="auto">
              <a:xfrm>
                <a:off x="2821348" y="1490524"/>
                <a:ext cx="625452" cy="62545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518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1348" y="1490524"/>
                <a:ext cx="625452" cy="62545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9" name="Rectangle 25"/>
              <p:cNvSpPr>
                <a:spLocks noChangeArrowheads="1"/>
              </p:cNvSpPr>
              <p:nvPr/>
            </p:nvSpPr>
            <p:spPr bwMode="auto">
              <a:xfrm>
                <a:off x="4072252" y="1490524"/>
                <a:ext cx="625452" cy="62545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de-DE" sz="1954" i="1" dirty="0">
                          <a:latin typeface="Cambria Math"/>
                        </a:rPr>
                        <m:t>𝐻</m:t>
                      </m:r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519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252" y="1490524"/>
                <a:ext cx="625452" cy="62545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2" name="Rectangle 22"/>
              <p:cNvSpPr>
                <a:spLocks noChangeArrowheads="1"/>
              </p:cNvSpPr>
              <p:nvPr/>
            </p:nvSpPr>
            <p:spPr bwMode="auto">
              <a:xfrm>
                <a:off x="5323157" y="1490524"/>
                <a:ext cx="625452" cy="62545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𝑁</m:t>
                          </m:r>
                          <m:r>
                            <a:rPr lang="de-DE" altLang="de-DE" sz="1954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522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23157" y="1490524"/>
                <a:ext cx="625452" cy="625452"/>
              </a:xfrm>
              <a:prstGeom prst="rect">
                <a:avLst/>
              </a:prstGeom>
              <a:blipFill>
                <a:blip r:embed="rId32"/>
                <a:stretch>
                  <a:fillRect l="-114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3" name="Rectangle 22"/>
              <p:cNvSpPr>
                <a:spLocks noChangeArrowheads="1"/>
              </p:cNvSpPr>
              <p:nvPr/>
            </p:nvSpPr>
            <p:spPr bwMode="auto">
              <a:xfrm>
                <a:off x="6574061" y="1490524"/>
                <a:ext cx="625452" cy="62545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𝑁</m:t>
                          </m:r>
                          <m:r>
                            <a:rPr lang="de-DE" altLang="de-DE" sz="1954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altLang="de-DE" sz="1954" i="1" dirty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5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74061" y="1490524"/>
                <a:ext cx="625452" cy="625452"/>
              </a:xfrm>
              <a:prstGeom prst="rect">
                <a:avLst/>
              </a:prstGeom>
              <a:blipFill>
                <a:blip r:embed="rId33"/>
                <a:stretch>
                  <a:fillRect l="-114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3" name="Rectangle 18"/>
              <p:cNvSpPr>
                <a:spLocks noChangeArrowheads="1"/>
              </p:cNvSpPr>
              <p:nvPr/>
            </p:nvSpPr>
            <p:spPr bwMode="auto">
              <a:xfrm>
                <a:off x="944991" y="2115976"/>
                <a:ext cx="625452" cy="6237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513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4991" y="2115976"/>
                <a:ext cx="625452" cy="623729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4" name="Rectangle 24"/>
              <p:cNvSpPr>
                <a:spLocks noChangeArrowheads="1"/>
              </p:cNvSpPr>
              <p:nvPr/>
            </p:nvSpPr>
            <p:spPr bwMode="auto">
              <a:xfrm>
                <a:off x="7199513" y="2115976"/>
                <a:ext cx="625452" cy="6237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de-DE" sz="1954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de-DE" sz="1954" i="1" dirty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de-DE" altLang="de-DE" sz="1954" i="1" dirty="0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de-DE" altLang="de-DE" sz="1954" i="1" dirty="0"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514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9513" y="2115976"/>
                <a:ext cx="625452" cy="623729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6" name="Text Box 9"/>
          <p:cNvSpPr txBox="1">
            <a:spLocks noChangeArrowheads="1"/>
          </p:cNvSpPr>
          <p:nvPr/>
        </p:nvSpPr>
        <p:spPr bwMode="auto">
          <a:xfrm>
            <a:off x="4743368" y="6046806"/>
            <a:ext cx="534121" cy="35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de-DE" altLang="de-DE" sz="1737" dirty="0">
                <a:latin typeface="Cambria" panose="02040503050406030204" pitchFamily="18" charset="0"/>
              </a:rPr>
              <a:t>N-2</a:t>
            </a:r>
            <a:endParaRPr lang="en-US" altLang="de-DE" sz="1737" dirty="0">
              <a:latin typeface="Cambria" panose="02040503050406030204" pitchFamily="18" charset="0"/>
            </a:endParaRPr>
          </a:p>
        </p:txBody>
      </p:sp>
      <p:sp>
        <p:nvSpPr>
          <p:cNvPr id="387" name="Text Box 9"/>
          <p:cNvSpPr txBox="1">
            <a:spLocks noChangeArrowheads="1"/>
          </p:cNvSpPr>
          <p:nvPr/>
        </p:nvSpPr>
        <p:spPr bwMode="auto">
          <a:xfrm>
            <a:off x="6535571" y="6046806"/>
            <a:ext cx="702435" cy="35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de-DE" altLang="de-DE" sz="1737" dirty="0">
                <a:latin typeface="Cambria" panose="02040503050406030204" pitchFamily="18" charset="0"/>
              </a:rPr>
              <a:t>N-0.5</a:t>
            </a:r>
            <a:endParaRPr lang="en-US" altLang="de-DE" sz="1737" dirty="0">
              <a:latin typeface="Cambria" panose="02040503050406030204" pitchFamily="18" charset="0"/>
            </a:endParaRPr>
          </a:p>
        </p:txBody>
      </p:sp>
      <p:sp>
        <p:nvSpPr>
          <p:cNvPr id="388" name="Text Box 9"/>
          <p:cNvSpPr txBox="1">
            <a:spLocks noChangeArrowheads="1"/>
          </p:cNvSpPr>
          <p:nvPr/>
        </p:nvSpPr>
        <p:spPr bwMode="auto">
          <a:xfrm>
            <a:off x="5284664" y="6046806"/>
            <a:ext cx="702435" cy="35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de-DE" altLang="de-DE" sz="1737" dirty="0">
                <a:latin typeface="Cambria" panose="02040503050406030204" pitchFamily="18" charset="0"/>
              </a:rPr>
              <a:t>N-1.5</a:t>
            </a:r>
            <a:endParaRPr lang="en-US" altLang="de-DE" sz="1737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9" name="Rectangle 21"/>
              <p:cNvSpPr>
                <a:spLocks noChangeArrowheads="1"/>
              </p:cNvSpPr>
              <p:nvPr/>
            </p:nvSpPr>
            <p:spPr bwMode="auto">
              <a:xfrm>
                <a:off x="2195896" y="5398250"/>
                <a:ext cx="625452" cy="62372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1954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954" i="1"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de-DE" altLang="de-DE" sz="1954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de-DE" altLang="de-DE" sz="195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954" i="1">
                              <a:latin typeface="Cambria Math"/>
                            </a:rPr>
                            <m:t>𝑗</m:t>
                          </m:r>
                        </m:e>
                        <m:sub>
                          <m:r>
                            <a:rPr lang="de-DE" altLang="de-DE" sz="1954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509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5896" y="5398250"/>
                <a:ext cx="625452" cy="623729"/>
              </a:xfrm>
              <a:prstGeom prst="rect">
                <a:avLst/>
              </a:prstGeom>
              <a:blipFill>
                <a:blip r:embed="rId36"/>
                <a:stretch>
                  <a:fillRect b="-13462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0" name="Rectangle 24"/>
              <p:cNvSpPr>
                <a:spLocks noChangeArrowheads="1"/>
              </p:cNvSpPr>
              <p:nvPr/>
            </p:nvSpPr>
            <p:spPr bwMode="auto">
              <a:xfrm>
                <a:off x="3446800" y="5398250"/>
                <a:ext cx="625452" cy="62372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195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954" i="1"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de-DE" altLang="de-DE" sz="1954" i="1">
                              <a:latin typeface="Cambria Math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de-DE" altLang="de-DE" sz="1954" dirty="0">
                  <a:latin typeface="+mj-lt"/>
                </a:endParaRPr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195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954" i="1">
                              <a:latin typeface="Cambria Math"/>
                            </a:rPr>
                            <m:t>𝑗</m:t>
                          </m:r>
                        </m:e>
                        <m:sub>
                          <m:r>
                            <a:rPr lang="de-DE" altLang="de-DE" sz="1954" i="1">
                              <a:latin typeface="Cambria Math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de-DE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510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6800" y="5398250"/>
                <a:ext cx="625452" cy="623729"/>
              </a:xfrm>
              <a:prstGeom prst="rect">
                <a:avLst/>
              </a:prstGeom>
              <a:blipFill>
                <a:blip r:embed="rId37"/>
                <a:stretch>
                  <a:fillRect b="-13462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1" name="Rectangle 21"/>
              <p:cNvSpPr>
                <a:spLocks noChangeArrowheads="1"/>
              </p:cNvSpPr>
              <p:nvPr/>
            </p:nvSpPr>
            <p:spPr bwMode="auto">
              <a:xfrm>
                <a:off x="4697705" y="5398250"/>
                <a:ext cx="625452" cy="62372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1954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954" i="1"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de-DE" altLang="de-DE" sz="1954" i="1">
                              <a:latin typeface="Cambria Math"/>
                            </a:rPr>
                            <m:t>𝑁</m:t>
                          </m:r>
                          <m:r>
                            <a:rPr lang="de-DE" altLang="de-DE" sz="1954" i="1">
                              <a:latin typeface="Cambria Math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195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954" i="1">
                              <a:latin typeface="Cambria Math"/>
                            </a:rPr>
                            <m:t>𝑗</m:t>
                          </m:r>
                        </m:e>
                        <m:sub>
                          <m:r>
                            <a:rPr lang="de-DE" altLang="de-DE" sz="1954" i="1">
                              <a:latin typeface="Cambria Math"/>
                            </a:rPr>
                            <m:t>𝑁</m:t>
                          </m:r>
                          <m:r>
                            <a:rPr lang="de-DE" altLang="de-DE" sz="1954" i="1">
                              <a:latin typeface="Cambria Math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511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97705" y="5398250"/>
                <a:ext cx="625452" cy="623729"/>
              </a:xfrm>
              <a:prstGeom prst="rect">
                <a:avLst/>
              </a:prstGeom>
              <a:blipFill>
                <a:blip r:embed="rId38"/>
                <a:stretch>
                  <a:fillRect l="-11538" b="-13462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" name="Rectangle 24"/>
              <p:cNvSpPr>
                <a:spLocks noChangeArrowheads="1"/>
              </p:cNvSpPr>
              <p:nvPr/>
            </p:nvSpPr>
            <p:spPr bwMode="auto">
              <a:xfrm>
                <a:off x="5948609" y="5398250"/>
                <a:ext cx="625452" cy="62372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1954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954" i="1"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de-DE" altLang="de-DE" sz="1954" i="1">
                              <a:latin typeface="Cambria Math"/>
                            </a:rPr>
                            <m:t>𝑁</m:t>
                          </m:r>
                          <m:r>
                            <a:rPr lang="de-DE" altLang="de-DE" sz="1954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195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954" i="1">
                              <a:latin typeface="Cambria Math"/>
                            </a:rPr>
                            <m:t>𝑗</m:t>
                          </m:r>
                        </m:e>
                        <m:sub>
                          <m:r>
                            <a:rPr lang="de-DE" altLang="de-DE" sz="1954" i="1">
                              <a:latin typeface="Cambria Math"/>
                            </a:rPr>
                            <m:t>𝑁</m:t>
                          </m:r>
                          <m:r>
                            <a:rPr lang="de-DE" altLang="de-DE" sz="1954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512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8609" y="5398250"/>
                <a:ext cx="625452" cy="623729"/>
              </a:xfrm>
              <a:prstGeom prst="rect">
                <a:avLst/>
              </a:prstGeom>
              <a:blipFill>
                <a:blip r:embed="rId39"/>
                <a:stretch>
                  <a:fillRect l="-11538" b="-13462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0" name="Gerade Verbindung 389"/>
          <p:cNvCxnSpPr/>
          <p:nvPr/>
        </p:nvCxnSpPr>
        <p:spPr>
          <a:xfrm flipH="1">
            <a:off x="634749" y="3987593"/>
            <a:ext cx="78156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Gerade Verbindung 390"/>
          <p:cNvCxnSpPr/>
          <p:nvPr/>
        </p:nvCxnSpPr>
        <p:spPr>
          <a:xfrm flipH="1">
            <a:off x="634749" y="2738413"/>
            <a:ext cx="78156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Gerade Verbindung 391"/>
          <p:cNvCxnSpPr/>
          <p:nvPr/>
        </p:nvCxnSpPr>
        <p:spPr>
          <a:xfrm flipH="1">
            <a:off x="634749" y="1489232"/>
            <a:ext cx="78156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Gerade Verbindung 395"/>
          <p:cNvCxnSpPr/>
          <p:nvPr/>
        </p:nvCxnSpPr>
        <p:spPr>
          <a:xfrm flipH="1">
            <a:off x="634749" y="5238282"/>
            <a:ext cx="78156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8" name="Gruppieren 397"/>
          <p:cNvGrpSpPr/>
          <p:nvPr/>
        </p:nvGrpSpPr>
        <p:grpSpPr>
          <a:xfrm>
            <a:off x="944990" y="1479323"/>
            <a:ext cx="7505427" cy="4700473"/>
            <a:chOff x="1473467" y="1042416"/>
            <a:chExt cx="6915156" cy="5020681"/>
          </a:xfrm>
        </p:grpSpPr>
        <p:cxnSp>
          <p:nvCxnSpPr>
            <p:cNvPr id="502" name="Gerade Verbindung 501"/>
            <p:cNvCxnSpPr/>
            <p:nvPr/>
          </p:nvCxnSpPr>
          <p:spPr>
            <a:xfrm>
              <a:off x="8388623" y="1052736"/>
              <a:ext cx="0" cy="50103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Gerade Verbindung 502"/>
            <p:cNvCxnSpPr/>
            <p:nvPr/>
          </p:nvCxnSpPr>
          <p:spPr>
            <a:xfrm>
              <a:off x="2625993" y="1052736"/>
              <a:ext cx="0" cy="50103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Gerade Verbindung 503"/>
            <p:cNvCxnSpPr/>
            <p:nvPr/>
          </p:nvCxnSpPr>
          <p:spPr>
            <a:xfrm>
              <a:off x="3778519" y="1042416"/>
              <a:ext cx="0" cy="50206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Gerade Verbindung 504"/>
            <p:cNvCxnSpPr/>
            <p:nvPr/>
          </p:nvCxnSpPr>
          <p:spPr>
            <a:xfrm>
              <a:off x="4931045" y="1042416"/>
              <a:ext cx="0" cy="50206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Gerade Verbindung 505"/>
            <p:cNvCxnSpPr/>
            <p:nvPr/>
          </p:nvCxnSpPr>
          <p:spPr>
            <a:xfrm>
              <a:off x="6083571" y="1051546"/>
              <a:ext cx="0" cy="50115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Gerade Verbindung 506"/>
            <p:cNvCxnSpPr/>
            <p:nvPr/>
          </p:nvCxnSpPr>
          <p:spPr>
            <a:xfrm>
              <a:off x="7236097" y="1051546"/>
              <a:ext cx="0" cy="50115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Gerade Verbindung 507"/>
            <p:cNvCxnSpPr/>
            <p:nvPr/>
          </p:nvCxnSpPr>
          <p:spPr>
            <a:xfrm>
              <a:off x="1473467" y="1051546"/>
              <a:ext cx="0" cy="50115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9" name="Gruppieren 398"/>
          <p:cNvGrpSpPr/>
          <p:nvPr/>
        </p:nvGrpSpPr>
        <p:grpSpPr>
          <a:xfrm>
            <a:off x="1846971" y="3792885"/>
            <a:ext cx="1227383" cy="1761675"/>
            <a:chOff x="2304511" y="3174026"/>
            <a:chExt cx="1130854" cy="1623127"/>
          </a:xfrm>
        </p:grpSpPr>
        <p:sp>
          <p:nvSpPr>
            <p:cNvPr id="497" name="Freeform 188"/>
            <p:cNvSpPr>
              <a:spLocks/>
            </p:cNvSpPr>
            <p:nvPr/>
          </p:nvSpPr>
          <p:spPr bwMode="auto">
            <a:xfrm>
              <a:off x="2304511" y="3174026"/>
              <a:ext cx="431800" cy="366713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954">
                <a:latin typeface="+mj-lt"/>
              </a:endParaRPr>
            </a:p>
          </p:txBody>
        </p:sp>
        <p:sp>
          <p:nvSpPr>
            <p:cNvPr id="498" name="Freeform 190"/>
            <p:cNvSpPr>
              <a:spLocks/>
            </p:cNvSpPr>
            <p:nvPr/>
          </p:nvSpPr>
          <p:spPr bwMode="auto">
            <a:xfrm flipH="1">
              <a:off x="3003565" y="3174026"/>
              <a:ext cx="431800" cy="366713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954">
                <a:latin typeface="+mj-lt"/>
              </a:endParaRPr>
            </a:p>
          </p:txBody>
        </p:sp>
        <p:sp>
          <p:nvSpPr>
            <p:cNvPr id="499" name="Freihandform 498"/>
            <p:cNvSpPr/>
            <p:nvPr/>
          </p:nvSpPr>
          <p:spPr>
            <a:xfrm>
              <a:off x="2676426" y="3194952"/>
              <a:ext cx="162024" cy="908764"/>
            </a:xfrm>
            <a:custGeom>
              <a:avLst/>
              <a:gdLst>
                <a:gd name="connsiteX0" fmla="*/ 142974 w 162024"/>
                <a:gd name="connsiteY0" fmla="*/ 1009650 h 1009650"/>
                <a:gd name="connsiteX1" fmla="*/ 99 w 162024"/>
                <a:gd name="connsiteY1" fmla="*/ 485775 h 1009650"/>
                <a:gd name="connsiteX2" fmla="*/ 162024 w 162024"/>
                <a:gd name="connsiteY2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24" h="1009650">
                  <a:moveTo>
                    <a:pt x="142974" y="1009650"/>
                  </a:moveTo>
                  <a:cubicBezTo>
                    <a:pt x="69949" y="831850"/>
                    <a:pt x="-3076" y="654050"/>
                    <a:pt x="99" y="485775"/>
                  </a:cubicBezTo>
                  <a:cubicBezTo>
                    <a:pt x="3274" y="317500"/>
                    <a:pt x="82649" y="158750"/>
                    <a:pt x="162024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71"/>
            </a:p>
          </p:txBody>
        </p:sp>
        <p:sp>
          <p:nvSpPr>
            <p:cNvPr id="501" name="Freihandform 500"/>
            <p:cNvSpPr/>
            <p:nvPr/>
          </p:nvSpPr>
          <p:spPr>
            <a:xfrm flipH="1">
              <a:off x="2982352" y="3194951"/>
              <a:ext cx="162024" cy="1602202"/>
            </a:xfrm>
            <a:custGeom>
              <a:avLst/>
              <a:gdLst>
                <a:gd name="connsiteX0" fmla="*/ 142974 w 162024"/>
                <a:gd name="connsiteY0" fmla="*/ 1009650 h 1009650"/>
                <a:gd name="connsiteX1" fmla="*/ 99 w 162024"/>
                <a:gd name="connsiteY1" fmla="*/ 485775 h 1009650"/>
                <a:gd name="connsiteX2" fmla="*/ 162024 w 162024"/>
                <a:gd name="connsiteY2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24" h="1009650">
                  <a:moveTo>
                    <a:pt x="142974" y="1009650"/>
                  </a:moveTo>
                  <a:cubicBezTo>
                    <a:pt x="69949" y="831850"/>
                    <a:pt x="-3076" y="654050"/>
                    <a:pt x="99" y="485775"/>
                  </a:cubicBezTo>
                  <a:cubicBezTo>
                    <a:pt x="3274" y="317500"/>
                    <a:pt x="82649" y="158750"/>
                    <a:pt x="162024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71"/>
            </a:p>
          </p:txBody>
        </p:sp>
      </p:grpSp>
      <p:sp>
        <p:nvSpPr>
          <p:cNvPr id="400" name="Text Box 9"/>
          <p:cNvSpPr txBox="1">
            <a:spLocks noChangeArrowheads="1"/>
          </p:cNvSpPr>
          <p:nvPr/>
        </p:nvSpPr>
        <p:spPr bwMode="auto">
          <a:xfrm>
            <a:off x="427900" y="4742475"/>
            <a:ext cx="308097" cy="35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de-DE" altLang="de-DE" sz="1737" dirty="0">
                <a:latin typeface="Cambria" panose="02040503050406030204" pitchFamily="18" charset="0"/>
              </a:rPr>
              <a:t>0</a:t>
            </a:r>
            <a:endParaRPr lang="en-US" altLang="de-DE" sz="1737" dirty="0">
              <a:latin typeface="Cambria" panose="02040503050406030204" pitchFamily="18" charset="0"/>
            </a:endParaRPr>
          </a:p>
        </p:txBody>
      </p:sp>
      <p:sp>
        <p:nvSpPr>
          <p:cNvPr id="401" name="Text Box 9"/>
          <p:cNvSpPr txBox="1">
            <a:spLocks noChangeArrowheads="1"/>
          </p:cNvSpPr>
          <p:nvPr/>
        </p:nvSpPr>
        <p:spPr bwMode="auto">
          <a:xfrm>
            <a:off x="427900" y="3493294"/>
            <a:ext cx="308097" cy="35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de-DE" altLang="de-DE" sz="1737" dirty="0">
                <a:latin typeface="Cambria" panose="02040503050406030204" pitchFamily="18" charset="0"/>
              </a:rPr>
              <a:t>1</a:t>
            </a:r>
            <a:endParaRPr lang="en-US" altLang="de-DE" sz="1737" dirty="0">
              <a:latin typeface="Cambria" panose="02040503050406030204" pitchFamily="18" charset="0"/>
            </a:endParaRPr>
          </a:p>
        </p:txBody>
      </p:sp>
      <p:sp>
        <p:nvSpPr>
          <p:cNvPr id="402" name="Text Box 9"/>
          <p:cNvSpPr txBox="1">
            <a:spLocks noChangeArrowheads="1"/>
          </p:cNvSpPr>
          <p:nvPr/>
        </p:nvSpPr>
        <p:spPr bwMode="auto">
          <a:xfrm>
            <a:off x="343743" y="4117884"/>
            <a:ext cx="476412" cy="35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de-DE" altLang="de-DE" sz="1737" dirty="0">
                <a:latin typeface="Cambria" panose="02040503050406030204" pitchFamily="18" charset="0"/>
              </a:rPr>
              <a:t>0.5</a:t>
            </a:r>
            <a:endParaRPr lang="en-US" altLang="de-DE" sz="1737" dirty="0">
              <a:latin typeface="Cambria" panose="02040503050406030204" pitchFamily="18" charset="0"/>
            </a:endParaRPr>
          </a:p>
        </p:txBody>
      </p:sp>
      <p:sp>
        <p:nvSpPr>
          <p:cNvPr id="403" name="Text Box 9"/>
          <p:cNvSpPr txBox="1">
            <a:spLocks noChangeArrowheads="1"/>
          </p:cNvSpPr>
          <p:nvPr/>
        </p:nvSpPr>
        <p:spPr bwMode="auto">
          <a:xfrm>
            <a:off x="343743" y="2868704"/>
            <a:ext cx="476412" cy="35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de-DE" altLang="de-DE" sz="1737" dirty="0">
                <a:latin typeface="Cambria" panose="02040503050406030204" pitchFamily="18" charset="0"/>
              </a:rPr>
              <a:t>1.5</a:t>
            </a:r>
            <a:endParaRPr lang="en-US" altLang="de-DE" sz="1737" dirty="0">
              <a:latin typeface="Cambria" panose="02040503050406030204" pitchFamily="18" charset="0"/>
            </a:endParaRPr>
          </a:p>
        </p:txBody>
      </p:sp>
      <p:sp>
        <p:nvSpPr>
          <p:cNvPr id="404" name="Text Box 9"/>
          <p:cNvSpPr txBox="1">
            <a:spLocks noChangeArrowheads="1"/>
          </p:cNvSpPr>
          <p:nvPr/>
        </p:nvSpPr>
        <p:spPr bwMode="auto">
          <a:xfrm>
            <a:off x="427900" y="2244113"/>
            <a:ext cx="308097" cy="35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de-DE" altLang="de-DE" sz="1737" dirty="0">
                <a:latin typeface="Cambria" panose="02040503050406030204" pitchFamily="18" charset="0"/>
              </a:rPr>
              <a:t>2</a:t>
            </a:r>
            <a:endParaRPr lang="en-US" altLang="de-DE" sz="1737" dirty="0">
              <a:latin typeface="Cambria" panose="02040503050406030204" pitchFamily="18" charset="0"/>
            </a:endParaRPr>
          </a:p>
        </p:txBody>
      </p:sp>
      <p:sp>
        <p:nvSpPr>
          <p:cNvPr id="405" name="Text Box 9"/>
          <p:cNvSpPr txBox="1">
            <a:spLocks noChangeArrowheads="1"/>
          </p:cNvSpPr>
          <p:nvPr/>
        </p:nvSpPr>
        <p:spPr bwMode="auto">
          <a:xfrm>
            <a:off x="343743" y="1619523"/>
            <a:ext cx="476412" cy="35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de-DE" altLang="de-DE" sz="1737" dirty="0">
                <a:latin typeface="Cambria" panose="02040503050406030204" pitchFamily="18" charset="0"/>
              </a:rPr>
              <a:t>2.5</a:t>
            </a:r>
            <a:endParaRPr lang="en-US" altLang="de-DE" sz="1737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6" name="Textfeld 405"/>
              <p:cNvSpPr txBox="1"/>
              <p:nvPr/>
            </p:nvSpPr>
            <p:spPr>
              <a:xfrm>
                <a:off x="3808335" y="6424344"/>
                <a:ext cx="1911934" cy="426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171" dirty="0" err="1"/>
                  <a:t>spatial</a:t>
                </a:r>
                <a:r>
                  <a:rPr lang="de-DE" sz="2171" dirty="0"/>
                  <a:t> </a:t>
                </a:r>
                <a:r>
                  <a:rPr lang="de-DE" sz="2171" dirty="0" err="1"/>
                  <a:t>index</a:t>
                </a:r>
                <a:r>
                  <a:rPr lang="de-DE" sz="2171" dirty="0"/>
                  <a:t> </a:t>
                </a:r>
                <a14:m>
                  <m:oMath xmlns:m="http://schemas.openxmlformats.org/officeDocument/2006/math">
                    <m:r>
                      <a:rPr lang="de-DE" sz="2171" i="1" dirty="0">
                        <a:latin typeface="Cambria Math"/>
                      </a:rPr>
                      <m:t>𝑖</m:t>
                    </m:r>
                  </m:oMath>
                </a14:m>
                <a:endParaRPr lang="en-US" sz="2171" dirty="0"/>
              </a:p>
            </p:txBody>
          </p:sp>
        </mc:Choice>
        <mc:Fallback xmlns="">
          <p:sp>
            <p:nvSpPr>
              <p:cNvPr id="406" name="Textfeld 4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335" y="6424344"/>
                <a:ext cx="1911934" cy="426399"/>
              </a:xfrm>
              <a:prstGeom prst="rect">
                <a:avLst/>
              </a:prstGeom>
              <a:blipFill>
                <a:blip r:embed="rId40"/>
                <a:stretch>
                  <a:fillRect l="-4153" t="-8571" b="-2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8" name="Gruppieren 407"/>
          <p:cNvGrpSpPr/>
          <p:nvPr/>
        </p:nvGrpSpPr>
        <p:grpSpPr>
          <a:xfrm>
            <a:off x="3117890" y="3792885"/>
            <a:ext cx="1227383" cy="1761675"/>
            <a:chOff x="2304511" y="3174026"/>
            <a:chExt cx="1130854" cy="1623127"/>
          </a:xfrm>
        </p:grpSpPr>
        <p:sp>
          <p:nvSpPr>
            <p:cNvPr id="492" name="Freeform 188"/>
            <p:cNvSpPr>
              <a:spLocks/>
            </p:cNvSpPr>
            <p:nvPr/>
          </p:nvSpPr>
          <p:spPr bwMode="auto">
            <a:xfrm>
              <a:off x="2304511" y="3174026"/>
              <a:ext cx="431800" cy="366713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954">
                <a:latin typeface="+mj-lt"/>
              </a:endParaRPr>
            </a:p>
          </p:txBody>
        </p:sp>
        <p:sp>
          <p:nvSpPr>
            <p:cNvPr id="493" name="Freeform 190"/>
            <p:cNvSpPr>
              <a:spLocks/>
            </p:cNvSpPr>
            <p:nvPr/>
          </p:nvSpPr>
          <p:spPr bwMode="auto">
            <a:xfrm flipH="1">
              <a:off x="3003565" y="3174026"/>
              <a:ext cx="431800" cy="366713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954">
                <a:latin typeface="+mj-lt"/>
              </a:endParaRPr>
            </a:p>
          </p:txBody>
        </p:sp>
        <p:sp>
          <p:nvSpPr>
            <p:cNvPr id="494" name="Freihandform 493"/>
            <p:cNvSpPr/>
            <p:nvPr/>
          </p:nvSpPr>
          <p:spPr>
            <a:xfrm>
              <a:off x="2676426" y="3194952"/>
              <a:ext cx="162024" cy="908764"/>
            </a:xfrm>
            <a:custGeom>
              <a:avLst/>
              <a:gdLst>
                <a:gd name="connsiteX0" fmla="*/ 142974 w 162024"/>
                <a:gd name="connsiteY0" fmla="*/ 1009650 h 1009650"/>
                <a:gd name="connsiteX1" fmla="*/ 99 w 162024"/>
                <a:gd name="connsiteY1" fmla="*/ 485775 h 1009650"/>
                <a:gd name="connsiteX2" fmla="*/ 162024 w 162024"/>
                <a:gd name="connsiteY2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24" h="1009650">
                  <a:moveTo>
                    <a:pt x="142974" y="1009650"/>
                  </a:moveTo>
                  <a:cubicBezTo>
                    <a:pt x="69949" y="831850"/>
                    <a:pt x="-3076" y="654050"/>
                    <a:pt x="99" y="485775"/>
                  </a:cubicBezTo>
                  <a:cubicBezTo>
                    <a:pt x="3274" y="317500"/>
                    <a:pt x="82649" y="158750"/>
                    <a:pt x="162024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71"/>
            </a:p>
          </p:txBody>
        </p:sp>
        <p:sp>
          <p:nvSpPr>
            <p:cNvPr id="496" name="Freihandform 495"/>
            <p:cNvSpPr/>
            <p:nvPr/>
          </p:nvSpPr>
          <p:spPr>
            <a:xfrm flipH="1">
              <a:off x="2982352" y="3194951"/>
              <a:ext cx="162024" cy="1602202"/>
            </a:xfrm>
            <a:custGeom>
              <a:avLst/>
              <a:gdLst>
                <a:gd name="connsiteX0" fmla="*/ 142974 w 162024"/>
                <a:gd name="connsiteY0" fmla="*/ 1009650 h 1009650"/>
                <a:gd name="connsiteX1" fmla="*/ 99 w 162024"/>
                <a:gd name="connsiteY1" fmla="*/ 485775 h 1009650"/>
                <a:gd name="connsiteX2" fmla="*/ 162024 w 162024"/>
                <a:gd name="connsiteY2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24" h="1009650">
                  <a:moveTo>
                    <a:pt x="142974" y="1009650"/>
                  </a:moveTo>
                  <a:cubicBezTo>
                    <a:pt x="69949" y="831850"/>
                    <a:pt x="-3076" y="654050"/>
                    <a:pt x="99" y="485775"/>
                  </a:cubicBezTo>
                  <a:cubicBezTo>
                    <a:pt x="3274" y="317500"/>
                    <a:pt x="82649" y="158750"/>
                    <a:pt x="162024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71"/>
            </a:p>
          </p:txBody>
        </p:sp>
      </p:grpSp>
      <p:grpSp>
        <p:nvGrpSpPr>
          <p:cNvPr id="409" name="Gruppieren 408"/>
          <p:cNvGrpSpPr/>
          <p:nvPr/>
        </p:nvGrpSpPr>
        <p:grpSpPr>
          <a:xfrm>
            <a:off x="4388808" y="3792885"/>
            <a:ext cx="1227383" cy="1761675"/>
            <a:chOff x="2304511" y="3174026"/>
            <a:chExt cx="1130854" cy="1623127"/>
          </a:xfrm>
        </p:grpSpPr>
        <p:sp>
          <p:nvSpPr>
            <p:cNvPr id="487" name="Freeform 188"/>
            <p:cNvSpPr>
              <a:spLocks/>
            </p:cNvSpPr>
            <p:nvPr/>
          </p:nvSpPr>
          <p:spPr bwMode="auto">
            <a:xfrm>
              <a:off x="2304511" y="3174026"/>
              <a:ext cx="431800" cy="366713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954">
                <a:latin typeface="+mj-lt"/>
              </a:endParaRPr>
            </a:p>
          </p:txBody>
        </p:sp>
        <p:sp>
          <p:nvSpPr>
            <p:cNvPr id="488" name="Freeform 190"/>
            <p:cNvSpPr>
              <a:spLocks/>
            </p:cNvSpPr>
            <p:nvPr/>
          </p:nvSpPr>
          <p:spPr bwMode="auto">
            <a:xfrm flipH="1">
              <a:off x="3003565" y="3174026"/>
              <a:ext cx="431800" cy="366713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954">
                <a:latin typeface="+mj-lt"/>
              </a:endParaRPr>
            </a:p>
          </p:txBody>
        </p:sp>
        <p:sp>
          <p:nvSpPr>
            <p:cNvPr id="489" name="Freihandform 488"/>
            <p:cNvSpPr/>
            <p:nvPr/>
          </p:nvSpPr>
          <p:spPr>
            <a:xfrm>
              <a:off x="2676426" y="3194952"/>
              <a:ext cx="162024" cy="908764"/>
            </a:xfrm>
            <a:custGeom>
              <a:avLst/>
              <a:gdLst>
                <a:gd name="connsiteX0" fmla="*/ 142974 w 162024"/>
                <a:gd name="connsiteY0" fmla="*/ 1009650 h 1009650"/>
                <a:gd name="connsiteX1" fmla="*/ 99 w 162024"/>
                <a:gd name="connsiteY1" fmla="*/ 485775 h 1009650"/>
                <a:gd name="connsiteX2" fmla="*/ 162024 w 162024"/>
                <a:gd name="connsiteY2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24" h="1009650">
                  <a:moveTo>
                    <a:pt x="142974" y="1009650"/>
                  </a:moveTo>
                  <a:cubicBezTo>
                    <a:pt x="69949" y="831850"/>
                    <a:pt x="-3076" y="654050"/>
                    <a:pt x="99" y="485775"/>
                  </a:cubicBezTo>
                  <a:cubicBezTo>
                    <a:pt x="3274" y="317500"/>
                    <a:pt x="82649" y="158750"/>
                    <a:pt x="162024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71"/>
            </a:p>
          </p:txBody>
        </p:sp>
        <p:sp>
          <p:nvSpPr>
            <p:cNvPr id="491" name="Freihandform 490"/>
            <p:cNvSpPr/>
            <p:nvPr/>
          </p:nvSpPr>
          <p:spPr>
            <a:xfrm flipH="1">
              <a:off x="2982352" y="3194951"/>
              <a:ext cx="162024" cy="1602202"/>
            </a:xfrm>
            <a:custGeom>
              <a:avLst/>
              <a:gdLst>
                <a:gd name="connsiteX0" fmla="*/ 142974 w 162024"/>
                <a:gd name="connsiteY0" fmla="*/ 1009650 h 1009650"/>
                <a:gd name="connsiteX1" fmla="*/ 99 w 162024"/>
                <a:gd name="connsiteY1" fmla="*/ 485775 h 1009650"/>
                <a:gd name="connsiteX2" fmla="*/ 162024 w 162024"/>
                <a:gd name="connsiteY2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24" h="1009650">
                  <a:moveTo>
                    <a:pt x="142974" y="1009650"/>
                  </a:moveTo>
                  <a:cubicBezTo>
                    <a:pt x="69949" y="831850"/>
                    <a:pt x="-3076" y="654050"/>
                    <a:pt x="99" y="485775"/>
                  </a:cubicBezTo>
                  <a:cubicBezTo>
                    <a:pt x="3274" y="317500"/>
                    <a:pt x="82649" y="158750"/>
                    <a:pt x="162024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71"/>
            </a:p>
          </p:txBody>
        </p:sp>
      </p:grpSp>
      <p:grpSp>
        <p:nvGrpSpPr>
          <p:cNvPr id="410" name="Gruppieren 409"/>
          <p:cNvGrpSpPr/>
          <p:nvPr/>
        </p:nvGrpSpPr>
        <p:grpSpPr>
          <a:xfrm>
            <a:off x="5659728" y="3792885"/>
            <a:ext cx="1227383" cy="1761675"/>
            <a:chOff x="2304511" y="3174026"/>
            <a:chExt cx="1130854" cy="1623127"/>
          </a:xfrm>
        </p:grpSpPr>
        <p:sp>
          <p:nvSpPr>
            <p:cNvPr id="482" name="Freeform 188"/>
            <p:cNvSpPr>
              <a:spLocks/>
            </p:cNvSpPr>
            <p:nvPr/>
          </p:nvSpPr>
          <p:spPr bwMode="auto">
            <a:xfrm>
              <a:off x="2304511" y="3174026"/>
              <a:ext cx="431800" cy="366713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954">
                <a:latin typeface="+mj-lt"/>
              </a:endParaRPr>
            </a:p>
          </p:txBody>
        </p:sp>
        <p:sp>
          <p:nvSpPr>
            <p:cNvPr id="483" name="Freeform 190"/>
            <p:cNvSpPr>
              <a:spLocks/>
            </p:cNvSpPr>
            <p:nvPr/>
          </p:nvSpPr>
          <p:spPr bwMode="auto">
            <a:xfrm flipH="1">
              <a:off x="3003565" y="3174026"/>
              <a:ext cx="431800" cy="366713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954">
                <a:latin typeface="+mj-lt"/>
              </a:endParaRPr>
            </a:p>
          </p:txBody>
        </p:sp>
        <p:sp>
          <p:nvSpPr>
            <p:cNvPr id="484" name="Freihandform 483"/>
            <p:cNvSpPr/>
            <p:nvPr/>
          </p:nvSpPr>
          <p:spPr>
            <a:xfrm>
              <a:off x="2676426" y="3194952"/>
              <a:ext cx="162024" cy="908764"/>
            </a:xfrm>
            <a:custGeom>
              <a:avLst/>
              <a:gdLst>
                <a:gd name="connsiteX0" fmla="*/ 142974 w 162024"/>
                <a:gd name="connsiteY0" fmla="*/ 1009650 h 1009650"/>
                <a:gd name="connsiteX1" fmla="*/ 99 w 162024"/>
                <a:gd name="connsiteY1" fmla="*/ 485775 h 1009650"/>
                <a:gd name="connsiteX2" fmla="*/ 162024 w 162024"/>
                <a:gd name="connsiteY2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24" h="1009650">
                  <a:moveTo>
                    <a:pt x="142974" y="1009650"/>
                  </a:moveTo>
                  <a:cubicBezTo>
                    <a:pt x="69949" y="831850"/>
                    <a:pt x="-3076" y="654050"/>
                    <a:pt x="99" y="485775"/>
                  </a:cubicBezTo>
                  <a:cubicBezTo>
                    <a:pt x="3274" y="317500"/>
                    <a:pt x="82649" y="158750"/>
                    <a:pt x="162024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71"/>
            </a:p>
          </p:txBody>
        </p:sp>
        <p:sp>
          <p:nvSpPr>
            <p:cNvPr id="486" name="Freihandform 485"/>
            <p:cNvSpPr/>
            <p:nvPr/>
          </p:nvSpPr>
          <p:spPr>
            <a:xfrm flipH="1">
              <a:off x="2982352" y="3194951"/>
              <a:ext cx="162024" cy="1602202"/>
            </a:xfrm>
            <a:custGeom>
              <a:avLst/>
              <a:gdLst>
                <a:gd name="connsiteX0" fmla="*/ 142974 w 162024"/>
                <a:gd name="connsiteY0" fmla="*/ 1009650 h 1009650"/>
                <a:gd name="connsiteX1" fmla="*/ 99 w 162024"/>
                <a:gd name="connsiteY1" fmla="*/ 485775 h 1009650"/>
                <a:gd name="connsiteX2" fmla="*/ 162024 w 162024"/>
                <a:gd name="connsiteY2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24" h="1009650">
                  <a:moveTo>
                    <a:pt x="142974" y="1009650"/>
                  </a:moveTo>
                  <a:cubicBezTo>
                    <a:pt x="69949" y="831850"/>
                    <a:pt x="-3076" y="654050"/>
                    <a:pt x="99" y="485775"/>
                  </a:cubicBezTo>
                  <a:cubicBezTo>
                    <a:pt x="3274" y="317500"/>
                    <a:pt x="82649" y="158750"/>
                    <a:pt x="162024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71"/>
            </a:p>
          </p:txBody>
        </p:sp>
      </p:grpSp>
      <p:sp>
        <p:nvSpPr>
          <p:cNvPr id="411" name="Textfeld 410"/>
          <p:cNvSpPr txBox="1"/>
          <p:nvPr/>
        </p:nvSpPr>
        <p:spPr>
          <a:xfrm>
            <a:off x="3491880" y="1125134"/>
            <a:ext cx="1813317" cy="35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737" dirty="0" err="1"/>
              <a:t>boundary</a:t>
            </a:r>
            <a:r>
              <a:rPr lang="de-DE" sz="1737" dirty="0"/>
              <a:t> </a:t>
            </a:r>
            <a:r>
              <a:rPr lang="de-DE" sz="1737" dirty="0" err="1"/>
              <a:t>values</a:t>
            </a:r>
            <a:endParaRPr lang="en-US" sz="1737" dirty="0"/>
          </a:p>
        </p:txBody>
      </p:sp>
      <p:grpSp>
        <p:nvGrpSpPr>
          <p:cNvPr id="412" name="Gruppieren 411"/>
          <p:cNvGrpSpPr/>
          <p:nvPr/>
        </p:nvGrpSpPr>
        <p:grpSpPr>
          <a:xfrm>
            <a:off x="5659728" y="2557119"/>
            <a:ext cx="1227383" cy="2997441"/>
            <a:chOff x="2304511" y="3174026"/>
            <a:chExt cx="1130854" cy="2761705"/>
          </a:xfrm>
        </p:grpSpPr>
        <p:sp>
          <p:nvSpPr>
            <p:cNvPr id="477" name="Freeform 188"/>
            <p:cNvSpPr>
              <a:spLocks/>
            </p:cNvSpPr>
            <p:nvPr/>
          </p:nvSpPr>
          <p:spPr bwMode="auto">
            <a:xfrm>
              <a:off x="2304511" y="3174026"/>
              <a:ext cx="431800" cy="366713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954">
                <a:latin typeface="+mj-lt"/>
              </a:endParaRPr>
            </a:p>
          </p:txBody>
        </p:sp>
        <p:sp>
          <p:nvSpPr>
            <p:cNvPr id="478" name="Freeform 190"/>
            <p:cNvSpPr>
              <a:spLocks/>
            </p:cNvSpPr>
            <p:nvPr/>
          </p:nvSpPr>
          <p:spPr bwMode="auto">
            <a:xfrm flipH="1">
              <a:off x="3003565" y="3174026"/>
              <a:ext cx="431800" cy="366713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954">
                <a:latin typeface="+mj-lt"/>
              </a:endParaRPr>
            </a:p>
          </p:txBody>
        </p:sp>
        <p:sp>
          <p:nvSpPr>
            <p:cNvPr id="479" name="Freihandform 478"/>
            <p:cNvSpPr/>
            <p:nvPr/>
          </p:nvSpPr>
          <p:spPr>
            <a:xfrm>
              <a:off x="2676426" y="3194952"/>
              <a:ext cx="162024" cy="908764"/>
            </a:xfrm>
            <a:custGeom>
              <a:avLst/>
              <a:gdLst>
                <a:gd name="connsiteX0" fmla="*/ 142974 w 162024"/>
                <a:gd name="connsiteY0" fmla="*/ 1009650 h 1009650"/>
                <a:gd name="connsiteX1" fmla="*/ 99 w 162024"/>
                <a:gd name="connsiteY1" fmla="*/ 485775 h 1009650"/>
                <a:gd name="connsiteX2" fmla="*/ 162024 w 162024"/>
                <a:gd name="connsiteY2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24" h="1009650">
                  <a:moveTo>
                    <a:pt x="142974" y="1009650"/>
                  </a:moveTo>
                  <a:cubicBezTo>
                    <a:pt x="69949" y="831850"/>
                    <a:pt x="-3076" y="654050"/>
                    <a:pt x="99" y="485775"/>
                  </a:cubicBezTo>
                  <a:cubicBezTo>
                    <a:pt x="3274" y="317500"/>
                    <a:pt x="82649" y="158750"/>
                    <a:pt x="162024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71"/>
            </a:p>
          </p:txBody>
        </p:sp>
        <p:sp>
          <p:nvSpPr>
            <p:cNvPr id="481" name="Freihandform 480"/>
            <p:cNvSpPr/>
            <p:nvPr/>
          </p:nvSpPr>
          <p:spPr>
            <a:xfrm flipH="1">
              <a:off x="2982352" y="3194951"/>
              <a:ext cx="162024" cy="2740780"/>
            </a:xfrm>
            <a:custGeom>
              <a:avLst/>
              <a:gdLst>
                <a:gd name="connsiteX0" fmla="*/ 142974 w 162024"/>
                <a:gd name="connsiteY0" fmla="*/ 1009650 h 1009650"/>
                <a:gd name="connsiteX1" fmla="*/ 99 w 162024"/>
                <a:gd name="connsiteY1" fmla="*/ 485775 h 1009650"/>
                <a:gd name="connsiteX2" fmla="*/ 162024 w 162024"/>
                <a:gd name="connsiteY2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24" h="1009650">
                  <a:moveTo>
                    <a:pt x="142974" y="1009650"/>
                  </a:moveTo>
                  <a:cubicBezTo>
                    <a:pt x="69949" y="831850"/>
                    <a:pt x="-3076" y="654050"/>
                    <a:pt x="99" y="485775"/>
                  </a:cubicBezTo>
                  <a:cubicBezTo>
                    <a:pt x="3274" y="317500"/>
                    <a:pt x="82649" y="158750"/>
                    <a:pt x="162024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71"/>
            </a:p>
          </p:txBody>
        </p:sp>
      </p:grpSp>
      <p:grpSp>
        <p:nvGrpSpPr>
          <p:cNvPr id="413" name="Gruppieren 412"/>
          <p:cNvGrpSpPr/>
          <p:nvPr/>
        </p:nvGrpSpPr>
        <p:grpSpPr>
          <a:xfrm>
            <a:off x="1846971" y="2557119"/>
            <a:ext cx="1227383" cy="2997441"/>
            <a:chOff x="2304511" y="3174026"/>
            <a:chExt cx="1130854" cy="2761705"/>
          </a:xfrm>
        </p:grpSpPr>
        <p:sp>
          <p:nvSpPr>
            <p:cNvPr id="472" name="Freeform 188"/>
            <p:cNvSpPr>
              <a:spLocks/>
            </p:cNvSpPr>
            <p:nvPr/>
          </p:nvSpPr>
          <p:spPr bwMode="auto">
            <a:xfrm>
              <a:off x="2304511" y="3174026"/>
              <a:ext cx="431800" cy="366713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954">
                <a:latin typeface="+mj-lt"/>
              </a:endParaRPr>
            </a:p>
          </p:txBody>
        </p:sp>
        <p:sp>
          <p:nvSpPr>
            <p:cNvPr id="473" name="Freeform 190"/>
            <p:cNvSpPr>
              <a:spLocks/>
            </p:cNvSpPr>
            <p:nvPr/>
          </p:nvSpPr>
          <p:spPr bwMode="auto">
            <a:xfrm flipH="1">
              <a:off x="3003565" y="3174026"/>
              <a:ext cx="431800" cy="366713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954">
                <a:latin typeface="+mj-lt"/>
              </a:endParaRPr>
            </a:p>
          </p:txBody>
        </p:sp>
        <p:sp>
          <p:nvSpPr>
            <p:cNvPr id="474" name="Freihandform 473"/>
            <p:cNvSpPr/>
            <p:nvPr/>
          </p:nvSpPr>
          <p:spPr>
            <a:xfrm>
              <a:off x="2676426" y="3194952"/>
              <a:ext cx="162024" cy="908764"/>
            </a:xfrm>
            <a:custGeom>
              <a:avLst/>
              <a:gdLst>
                <a:gd name="connsiteX0" fmla="*/ 142974 w 162024"/>
                <a:gd name="connsiteY0" fmla="*/ 1009650 h 1009650"/>
                <a:gd name="connsiteX1" fmla="*/ 99 w 162024"/>
                <a:gd name="connsiteY1" fmla="*/ 485775 h 1009650"/>
                <a:gd name="connsiteX2" fmla="*/ 162024 w 162024"/>
                <a:gd name="connsiteY2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24" h="1009650">
                  <a:moveTo>
                    <a:pt x="142974" y="1009650"/>
                  </a:moveTo>
                  <a:cubicBezTo>
                    <a:pt x="69949" y="831850"/>
                    <a:pt x="-3076" y="654050"/>
                    <a:pt x="99" y="485775"/>
                  </a:cubicBezTo>
                  <a:cubicBezTo>
                    <a:pt x="3274" y="317500"/>
                    <a:pt x="82649" y="158750"/>
                    <a:pt x="162024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71"/>
            </a:p>
          </p:txBody>
        </p:sp>
        <p:sp>
          <p:nvSpPr>
            <p:cNvPr id="476" name="Freihandform 475"/>
            <p:cNvSpPr/>
            <p:nvPr/>
          </p:nvSpPr>
          <p:spPr>
            <a:xfrm flipH="1">
              <a:off x="2982352" y="3194951"/>
              <a:ext cx="162024" cy="2740780"/>
            </a:xfrm>
            <a:custGeom>
              <a:avLst/>
              <a:gdLst>
                <a:gd name="connsiteX0" fmla="*/ 142974 w 162024"/>
                <a:gd name="connsiteY0" fmla="*/ 1009650 h 1009650"/>
                <a:gd name="connsiteX1" fmla="*/ 99 w 162024"/>
                <a:gd name="connsiteY1" fmla="*/ 485775 h 1009650"/>
                <a:gd name="connsiteX2" fmla="*/ 162024 w 162024"/>
                <a:gd name="connsiteY2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24" h="1009650">
                  <a:moveTo>
                    <a:pt x="142974" y="1009650"/>
                  </a:moveTo>
                  <a:cubicBezTo>
                    <a:pt x="69949" y="831850"/>
                    <a:pt x="-3076" y="654050"/>
                    <a:pt x="99" y="485775"/>
                  </a:cubicBezTo>
                  <a:cubicBezTo>
                    <a:pt x="3274" y="317500"/>
                    <a:pt x="82649" y="158750"/>
                    <a:pt x="162024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71"/>
            </a:p>
          </p:txBody>
        </p:sp>
      </p:grpSp>
      <p:grpSp>
        <p:nvGrpSpPr>
          <p:cNvPr id="414" name="Gruppieren 413"/>
          <p:cNvGrpSpPr/>
          <p:nvPr/>
        </p:nvGrpSpPr>
        <p:grpSpPr>
          <a:xfrm>
            <a:off x="3117890" y="2557119"/>
            <a:ext cx="1227383" cy="2997441"/>
            <a:chOff x="2304511" y="3174026"/>
            <a:chExt cx="1130854" cy="2761705"/>
          </a:xfrm>
        </p:grpSpPr>
        <p:sp>
          <p:nvSpPr>
            <p:cNvPr id="467" name="Freeform 188"/>
            <p:cNvSpPr>
              <a:spLocks/>
            </p:cNvSpPr>
            <p:nvPr/>
          </p:nvSpPr>
          <p:spPr bwMode="auto">
            <a:xfrm>
              <a:off x="2304511" y="3174026"/>
              <a:ext cx="431800" cy="366713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954">
                <a:latin typeface="+mj-lt"/>
              </a:endParaRPr>
            </a:p>
          </p:txBody>
        </p:sp>
        <p:sp>
          <p:nvSpPr>
            <p:cNvPr id="468" name="Freeform 190"/>
            <p:cNvSpPr>
              <a:spLocks/>
            </p:cNvSpPr>
            <p:nvPr/>
          </p:nvSpPr>
          <p:spPr bwMode="auto">
            <a:xfrm flipH="1">
              <a:off x="3003565" y="3174026"/>
              <a:ext cx="431800" cy="366713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954">
                <a:latin typeface="+mj-lt"/>
              </a:endParaRPr>
            </a:p>
          </p:txBody>
        </p:sp>
        <p:sp>
          <p:nvSpPr>
            <p:cNvPr id="469" name="Freihandform 468"/>
            <p:cNvSpPr/>
            <p:nvPr/>
          </p:nvSpPr>
          <p:spPr>
            <a:xfrm>
              <a:off x="2676426" y="3194952"/>
              <a:ext cx="162024" cy="908764"/>
            </a:xfrm>
            <a:custGeom>
              <a:avLst/>
              <a:gdLst>
                <a:gd name="connsiteX0" fmla="*/ 142974 w 162024"/>
                <a:gd name="connsiteY0" fmla="*/ 1009650 h 1009650"/>
                <a:gd name="connsiteX1" fmla="*/ 99 w 162024"/>
                <a:gd name="connsiteY1" fmla="*/ 485775 h 1009650"/>
                <a:gd name="connsiteX2" fmla="*/ 162024 w 162024"/>
                <a:gd name="connsiteY2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24" h="1009650">
                  <a:moveTo>
                    <a:pt x="142974" y="1009650"/>
                  </a:moveTo>
                  <a:cubicBezTo>
                    <a:pt x="69949" y="831850"/>
                    <a:pt x="-3076" y="654050"/>
                    <a:pt x="99" y="485775"/>
                  </a:cubicBezTo>
                  <a:cubicBezTo>
                    <a:pt x="3274" y="317500"/>
                    <a:pt x="82649" y="158750"/>
                    <a:pt x="162024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71"/>
            </a:p>
          </p:txBody>
        </p:sp>
        <p:sp>
          <p:nvSpPr>
            <p:cNvPr id="471" name="Freihandform 470"/>
            <p:cNvSpPr/>
            <p:nvPr/>
          </p:nvSpPr>
          <p:spPr>
            <a:xfrm flipH="1">
              <a:off x="2982352" y="3194951"/>
              <a:ext cx="162024" cy="2740780"/>
            </a:xfrm>
            <a:custGeom>
              <a:avLst/>
              <a:gdLst>
                <a:gd name="connsiteX0" fmla="*/ 142974 w 162024"/>
                <a:gd name="connsiteY0" fmla="*/ 1009650 h 1009650"/>
                <a:gd name="connsiteX1" fmla="*/ 99 w 162024"/>
                <a:gd name="connsiteY1" fmla="*/ 485775 h 1009650"/>
                <a:gd name="connsiteX2" fmla="*/ 162024 w 162024"/>
                <a:gd name="connsiteY2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24" h="1009650">
                  <a:moveTo>
                    <a:pt x="142974" y="1009650"/>
                  </a:moveTo>
                  <a:cubicBezTo>
                    <a:pt x="69949" y="831850"/>
                    <a:pt x="-3076" y="654050"/>
                    <a:pt x="99" y="485775"/>
                  </a:cubicBezTo>
                  <a:cubicBezTo>
                    <a:pt x="3274" y="317500"/>
                    <a:pt x="82649" y="158750"/>
                    <a:pt x="162024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71"/>
            </a:p>
          </p:txBody>
        </p:sp>
      </p:grpSp>
      <p:grpSp>
        <p:nvGrpSpPr>
          <p:cNvPr id="415" name="Gruppieren 414"/>
          <p:cNvGrpSpPr/>
          <p:nvPr/>
        </p:nvGrpSpPr>
        <p:grpSpPr>
          <a:xfrm>
            <a:off x="4388808" y="2735815"/>
            <a:ext cx="1227383" cy="2997441"/>
            <a:chOff x="2304511" y="3174026"/>
            <a:chExt cx="1130854" cy="2761705"/>
          </a:xfrm>
        </p:grpSpPr>
        <p:sp>
          <p:nvSpPr>
            <p:cNvPr id="462" name="Freeform 188"/>
            <p:cNvSpPr>
              <a:spLocks/>
            </p:cNvSpPr>
            <p:nvPr/>
          </p:nvSpPr>
          <p:spPr bwMode="auto">
            <a:xfrm>
              <a:off x="2304511" y="3174026"/>
              <a:ext cx="431800" cy="366713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954">
                <a:latin typeface="+mj-lt"/>
              </a:endParaRPr>
            </a:p>
          </p:txBody>
        </p:sp>
        <p:sp>
          <p:nvSpPr>
            <p:cNvPr id="463" name="Freeform 190"/>
            <p:cNvSpPr>
              <a:spLocks/>
            </p:cNvSpPr>
            <p:nvPr/>
          </p:nvSpPr>
          <p:spPr bwMode="auto">
            <a:xfrm flipH="1">
              <a:off x="3003565" y="3174026"/>
              <a:ext cx="431800" cy="366713"/>
            </a:xfrm>
            <a:custGeom>
              <a:avLst/>
              <a:gdLst>
                <a:gd name="T0" fmla="*/ 0 w 272"/>
                <a:gd name="T1" fmla="*/ 42 h 544"/>
                <a:gd name="T2" fmla="*/ 91 w 272"/>
                <a:gd name="T3" fmla="*/ 14 h 544"/>
                <a:gd name="T4" fmla="*/ 272 w 272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544">
                  <a:moveTo>
                    <a:pt x="0" y="544"/>
                  </a:moveTo>
                  <a:cubicBezTo>
                    <a:pt x="23" y="408"/>
                    <a:pt x="46" y="273"/>
                    <a:pt x="91" y="182"/>
                  </a:cubicBezTo>
                  <a:cubicBezTo>
                    <a:pt x="136" y="91"/>
                    <a:pt x="204" y="45"/>
                    <a:pt x="272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954">
                <a:latin typeface="+mj-lt"/>
              </a:endParaRPr>
            </a:p>
          </p:txBody>
        </p:sp>
        <p:sp>
          <p:nvSpPr>
            <p:cNvPr id="464" name="Freihandform 463"/>
            <p:cNvSpPr/>
            <p:nvPr/>
          </p:nvSpPr>
          <p:spPr>
            <a:xfrm>
              <a:off x="2676426" y="3194952"/>
              <a:ext cx="162024" cy="908764"/>
            </a:xfrm>
            <a:custGeom>
              <a:avLst/>
              <a:gdLst>
                <a:gd name="connsiteX0" fmla="*/ 142974 w 162024"/>
                <a:gd name="connsiteY0" fmla="*/ 1009650 h 1009650"/>
                <a:gd name="connsiteX1" fmla="*/ 99 w 162024"/>
                <a:gd name="connsiteY1" fmla="*/ 485775 h 1009650"/>
                <a:gd name="connsiteX2" fmla="*/ 162024 w 162024"/>
                <a:gd name="connsiteY2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24" h="1009650">
                  <a:moveTo>
                    <a:pt x="142974" y="1009650"/>
                  </a:moveTo>
                  <a:cubicBezTo>
                    <a:pt x="69949" y="831850"/>
                    <a:pt x="-3076" y="654050"/>
                    <a:pt x="99" y="485775"/>
                  </a:cubicBezTo>
                  <a:cubicBezTo>
                    <a:pt x="3274" y="317500"/>
                    <a:pt x="82649" y="158750"/>
                    <a:pt x="162024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71"/>
            </a:p>
          </p:txBody>
        </p:sp>
        <p:sp>
          <p:nvSpPr>
            <p:cNvPr id="466" name="Freihandform 465"/>
            <p:cNvSpPr/>
            <p:nvPr/>
          </p:nvSpPr>
          <p:spPr>
            <a:xfrm flipH="1">
              <a:off x="2982352" y="3194951"/>
              <a:ext cx="162024" cy="2740780"/>
            </a:xfrm>
            <a:custGeom>
              <a:avLst/>
              <a:gdLst>
                <a:gd name="connsiteX0" fmla="*/ 142974 w 162024"/>
                <a:gd name="connsiteY0" fmla="*/ 1009650 h 1009650"/>
                <a:gd name="connsiteX1" fmla="*/ 99 w 162024"/>
                <a:gd name="connsiteY1" fmla="*/ 485775 h 1009650"/>
                <a:gd name="connsiteX2" fmla="*/ 162024 w 162024"/>
                <a:gd name="connsiteY2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24" h="1009650">
                  <a:moveTo>
                    <a:pt x="142974" y="1009650"/>
                  </a:moveTo>
                  <a:cubicBezTo>
                    <a:pt x="69949" y="831850"/>
                    <a:pt x="-3076" y="654050"/>
                    <a:pt x="99" y="485775"/>
                  </a:cubicBezTo>
                  <a:cubicBezTo>
                    <a:pt x="3274" y="317500"/>
                    <a:pt x="82649" y="158750"/>
                    <a:pt x="162024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71"/>
            </a:p>
          </p:txBody>
        </p:sp>
      </p:grpSp>
      <p:grpSp>
        <p:nvGrpSpPr>
          <p:cNvPr id="416" name="Gruppieren 415"/>
          <p:cNvGrpSpPr/>
          <p:nvPr/>
        </p:nvGrpSpPr>
        <p:grpSpPr>
          <a:xfrm>
            <a:off x="1221102" y="3172535"/>
            <a:ext cx="6290976" cy="1019162"/>
            <a:chOff x="1727863" y="2602464"/>
            <a:chExt cx="5796217" cy="939009"/>
          </a:xfrm>
        </p:grpSpPr>
        <p:grpSp>
          <p:nvGrpSpPr>
            <p:cNvPr id="442" name="Gruppieren 441"/>
            <p:cNvGrpSpPr/>
            <p:nvPr/>
          </p:nvGrpSpPr>
          <p:grpSpPr>
            <a:xfrm>
              <a:off x="5202132" y="2602464"/>
              <a:ext cx="1151880" cy="939009"/>
              <a:chOff x="1755047" y="2596579"/>
              <a:chExt cx="1151880" cy="939009"/>
            </a:xfrm>
          </p:grpSpPr>
          <p:sp>
            <p:nvSpPr>
              <p:cNvPr id="459" name="Freeform 108"/>
              <p:cNvSpPr>
                <a:spLocks/>
              </p:cNvSpPr>
              <p:nvPr/>
            </p:nvSpPr>
            <p:spPr bwMode="auto">
              <a:xfrm>
                <a:off x="1755047" y="2596579"/>
                <a:ext cx="431800" cy="366713"/>
              </a:xfrm>
              <a:custGeom>
                <a:avLst/>
                <a:gdLst>
                  <a:gd name="T0" fmla="*/ 0 w 272"/>
                  <a:gd name="T1" fmla="*/ 42 h 544"/>
                  <a:gd name="T2" fmla="*/ 91 w 272"/>
                  <a:gd name="T3" fmla="*/ 14 h 544"/>
                  <a:gd name="T4" fmla="*/ 272 w 272"/>
                  <a:gd name="T5" fmla="*/ 0 h 5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2" h="544">
                    <a:moveTo>
                      <a:pt x="0" y="544"/>
                    </a:moveTo>
                    <a:cubicBezTo>
                      <a:pt x="23" y="408"/>
                      <a:pt x="46" y="273"/>
                      <a:pt x="91" y="182"/>
                    </a:cubicBezTo>
                    <a:cubicBezTo>
                      <a:pt x="136" y="91"/>
                      <a:pt x="204" y="45"/>
                      <a:pt x="272" y="0"/>
                    </a:cubicBezTo>
                  </a:path>
                </a:pathLst>
              </a:cu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  <p:sp>
            <p:nvSpPr>
              <p:cNvPr id="460" name="Line 109"/>
              <p:cNvSpPr>
                <a:spLocks noChangeShapeType="1"/>
              </p:cNvSpPr>
              <p:nvPr/>
            </p:nvSpPr>
            <p:spPr bwMode="auto">
              <a:xfrm flipV="1">
                <a:off x="2337861" y="2598962"/>
                <a:ext cx="0" cy="936626"/>
              </a:xfrm>
              <a:prstGeom prst="line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  <p:sp>
            <p:nvSpPr>
              <p:cNvPr id="461" name="Freeform 110"/>
              <p:cNvSpPr>
                <a:spLocks/>
              </p:cNvSpPr>
              <p:nvPr/>
            </p:nvSpPr>
            <p:spPr bwMode="auto">
              <a:xfrm flipH="1">
                <a:off x="2475127" y="2596579"/>
                <a:ext cx="431800" cy="366713"/>
              </a:xfrm>
              <a:custGeom>
                <a:avLst/>
                <a:gdLst>
                  <a:gd name="T0" fmla="*/ 0 w 272"/>
                  <a:gd name="T1" fmla="*/ 42 h 544"/>
                  <a:gd name="T2" fmla="*/ 91 w 272"/>
                  <a:gd name="T3" fmla="*/ 14 h 544"/>
                  <a:gd name="T4" fmla="*/ 272 w 272"/>
                  <a:gd name="T5" fmla="*/ 0 h 5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2" h="544">
                    <a:moveTo>
                      <a:pt x="0" y="544"/>
                    </a:moveTo>
                    <a:cubicBezTo>
                      <a:pt x="23" y="408"/>
                      <a:pt x="46" y="273"/>
                      <a:pt x="91" y="182"/>
                    </a:cubicBezTo>
                    <a:cubicBezTo>
                      <a:pt x="136" y="91"/>
                      <a:pt x="204" y="45"/>
                      <a:pt x="272" y="0"/>
                    </a:cubicBezTo>
                  </a:path>
                </a:pathLst>
              </a:cu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</p:grpSp>
        <p:grpSp>
          <p:nvGrpSpPr>
            <p:cNvPr id="443" name="Gruppieren 442"/>
            <p:cNvGrpSpPr/>
            <p:nvPr/>
          </p:nvGrpSpPr>
          <p:grpSpPr>
            <a:xfrm>
              <a:off x="1727863" y="2602464"/>
              <a:ext cx="1115945" cy="939009"/>
              <a:chOff x="1755047" y="2596579"/>
              <a:chExt cx="1115945" cy="939009"/>
            </a:xfrm>
          </p:grpSpPr>
          <p:sp>
            <p:nvSpPr>
              <p:cNvPr id="456" name="Freeform 108"/>
              <p:cNvSpPr>
                <a:spLocks/>
              </p:cNvSpPr>
              <p:nvPr/>
            </p:nvSpPr>
            <p:spPr bwMode="auto">
              <a:xfrm>
                <a:off x="1755047" y="2596579"/>
                <a:ext cx="431800" cy="366713"/>
              </a:xfrm>
              <a:custGeom>
                <a:avLst/>
                <a:gdLst>
                  <a:gd name="T0" fmla="*/ 0 w 272"/>
                  <a:gd name="T1" fmla="*/ 42 h 544"/>
                  <a:gd name="T2" fmla="*/ 91 w 272"/>
                  <a:gd name="T3" fmla="*/ 14 h 544"/>
                  <a:gd name="T4" fmla="*/ 272 w 272"/>
                  <a:gd name="T5" fmla="*/ 0 h 5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2" h="544">
                    <a:moveTo>
                      <a:pt x="0" y="544"/>
                    </a:moveTo>
                    <a:cubicBezTo>
                      <a:pt x="23" y="408"/>
                      <a:pt x="46" y="273"/>
                      <a:pt x="91" y="182"/>
                    </a:cubicBezTo>
                    <a:cubicBezTo>
                      <a:pt x="136" y="91"/>
                      <a:pt x="204" y="45"/>
                      <a:pt x="272" y="0"/>
                    </a:cubicBezTo>
                  </a:path>
                </a:pathLst>
              </a:cu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  <p:sp>
            <p:nvSpPr>
              <p:cNvPr id="457" name="Line 109"/>
              <p:cNvSpPr>
                <a:spLocks noChangeShapeType="1"/>
              </p:cNvSpPr>
              <p:nvPr/>
            </p:nvSpPr>
            <p:spPr bwMode="auto">
              <a:xfrm flipV="1">
                <a:off x="2337861" y="2598962"/>
                <a:ext cx="0" cy="936626"/>
              </a:xfrm>
              <a:prstGeom prst="line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  <p:sp>
            <p:nvSpPr>
              <p:cNvPr id="458" name="Freeform 110"/>
              <p:cNvSpPr>
                <a:spLocks/>
              </p:cNvSpPr>
              <p:nvPr/>
            </p:nvSpPr>
            <p:spPr bwMode="auto">
              <a:xfrm flipH="1">
                <a:off x="2439192" y="2596579"/>
                <a:ext cx="431800" cy="366713"/>
              </a:xfrm>
              <a:custGeom>
                <a:avLst/>
                <a:gdLst>
                  <a:gd name="T0" fmla="*/ 0 w 272"/>
                  <a:gd name="T1" fmla="*/ 42 h 544"/>
                  <a:gd name="T2" fmla="*/ 91 w 272"/>
                  <a:gd name="T3" fmla="*/ 14 h 544"/>
                  <a:gd name="T4" fmla="*/ 272 w 272"/>
                  <a:gd name="T5" fmla="*/ 0 h 5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2" h="544">
                    <a:moveTo>
                      <a:pt x="0" y="544"/>
                    </a:moveTo>
                    <a:cubicBezTo>
                      <a:pt x="23" y="408"/>
                      <a:pt x="46" y="273"/>
                      <a:pt x="91" y="182"/>
                    </a:cubicBezTo>
                    <a:cubicBezTo>
                      <a:pt x="136" y="91"/>
                      <a:pt x="204" y="45"/>
                      <a:pt x="272" y="0"/>
                    </a:cubicBezTo>
                  </a:path>
                </a:pathLst>
              </a:cu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</p:grpSp>
        <p:grpSp>
          <p:nvGrpSpPr>
            <p:cNvPr id="444" name="Gruppieren 443"/>
            <p:cNvGrpSpPr/>
            <p:nvPr/>
          </p:nvGrpSpPr>
          <p:grpSpPr>
            <a:xfrm>
              <a:off x="2861996" y="2602464"/>
              <a:ext cx="1151880" cy="939009"/>
              <a:chOff x="1755047" y="2596579"/>
              <a:chExt cx="1151880" cy="939009"/>
            </a:xfrm>
          </p:grpSpPr>
          <p:sp>
            <p:nvSpPr>
              <p:cNvPr id="453" name="Freeform 108"/>
              <p:cNvSpPr>
                <a:spLocks/>
              </p:cNvSpPr>
              <p:nvPr/>
            </p:nvSpPr>
            <p:spPr bwMode="auto">
              <a:xfrm>
                <a:off x="1755047" y="2596579"/>
                <a:ext cx="431800" cy="366713"/>
              </a:xfrm>
              <a:custGeom>
                <a:avLst/>
                <a:gdLst>
                  <a:gd name="T0" fmla="*/ 0 w 272"/>
                  <a:gd name="T1" fmla="*/ 42 h 544"/>
                  <a:gd name="T2" fmla="*/ 91 w 272"/>
                  <a:gd name="T3" fmla="*/ 14 h 544"/>
                  <a:gd name="T4" fmla="*/ 272 w 272"/>
                  <a:gd name="T5" fmla="*/ 0 h 5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2" h="544">
                    <a:moveTo>
                      <a:pt x="0" y="544"/>
                    </a:moveTo>
                    <a:cubicBezTo>
                      <a:pt x="23" y="408"/>
                      <a:pt x="46" y="273"/>
                      <a:pt x="91" y="182"/>
                    </a:cubicBezTo>
                    <a:cubicBezTo>
                      <a:pt x="136" y="91"/>
                      <a:pt x="204" y="45"/>
                      <a:pt x="272" y="0"/>
                    </a:cubicBezTo>
                  </a:path>
                </a:pathLst>
              </a:cu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  <p:sp>
            <p:nvSpPr>
              <p:cNvPr id="454" name="Line 109"/>
              <p:cNvSpPr>
                <a:spLocks noChangeShapeType="1"/>
              </p:cNvSpPr>
              <p:nvPr/>
            </p:nvSpPr>
            <p:spPr bwMode="auto">
              <a:xfrm flipV="1">
                <a:off x="2337861" y="2598962"/>
                <a:ext cx="0" cy="936626"/>
              </a:xfrm>
              <a:prstGeom prst="line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  <p:sp>
            <p:nvSpPr>
              <p:cNvPr id="455" name="Freeform 110"/>
              <p:cNvSpPr>
                <a:spLocks/>
              </p:cNvSpPr>
              <p:nvPr/>
            </p:nvSpPr>
            <p:spPr bwMode="auto">
              <a:xfrm flipH="1">
                <a:off x="2475127" y="2596579"/>
                <a:ext cx="431800" cy="366713"/>
              </a:xfrm>
              <a:custGeom>
                <a:avLst/>
                <a:gdLst>
                  <a:gd name="T0" fmla="*/ 0 w 272"/>
                  <a:gd name="T1" fmla="*/ 42 h 544"/>
                  <a:gd name="T2" fmla="*/ 91 w 272"/>
                  <a:gd name="T3" fmla="*/ 14 h 544"/>
                  <a:gd name="T4" fmla="*/ 272 w 272"/>
                  <a:gd name="T5" fmla="*/ 0 h 5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2" h="544">
                    <a:moveTo>
                      <a:pt x="0" y="544"/>
                    </a:moveTo>
                    <a:cubicBezTo>
                      <a:pt x="23" y="408"/>
                      <a:pt x="46" y="273"/>
                      <a:pt x="91" y="182"/>
                    </a:cubicBezTo>
                    <a:cubicBezTo>
                      <a:pt x="136" y="91"/>
                      <a:pt x="204" y="45"/>
                      <a:pt x="272" y="0"/>
                    </a:cubicBezTo>
                  </a:path>
                </a:pathLst>
              </a:cu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</p:grpSp>
        <p:grpSp>
          <p:nvGrpSpPr>
            <p:cNvPr id="445" name="Gruppieren 444"/>
            <p:cNvGrpSpPr/>
            <p:nvPr/>
          </p:nvGrpSpPr>
          <p:grpSpPr>
            <a:xfrm>
              <a:off x="4032064" y="2602464"/>
              <a:ext cx="1151880" cy="939009"/>
              <a:chOff x="1755047" y="2596579"/>
              <a:chExt cx="1151880" cy="939009"/>
            </a:xfrm>
          </p:grpSpPr>
          <p:sp>
            <p:nvSpPr>
              <p:cNvPr id="450" name="Freeform 108"/>
              <p:cNvSpPr>
                <a:spLocks/>
              </p:cNvSpPr>
              <p:nvPr/>
            </p:nvSpPr>
            <p:spPr bwMode="auto">
              <a:xfrm>
                <a:off x="1755047" y="2596579"/>
                <a:ext cx="431800" cy="366713"/>
              </a:xfrm>
              <a:custGeom>
                <a:avLst/>
                <a:gdLst>
                  <a:gd name="T0" fmla="*/ 0 w 272"/>
                  <a:gd name="T1" fmla="*/ 42 h 544"/>
                  <a:gd name="T2" fmla="*/ 91 w 272"/>
                  <a:gd name="T3" fmla="*/ 14 h 544"/>
                  <a:gd name="T4" fmla="*/ 272 w 272"/>
                  <a:gd name="T5" fmla="*/ 0 h 5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2" h="544">
                    <a:moveTo>
                      <a:pt x="0" y="544"/>
                    </a:moveTo>
                    <a:cubicBezTo>
                      <a:pt x="23" y="408"/>
                      <a:pt x="46" y="273"/>
                      <a:pt x="91" y="182"/>
                    </a:cubicBezTo>
                    <a:cubicBezTo>
                      <a:pt x="136" y="91"/>
                      <a:pt x="204" y="45"/>
                      <a:pt x="272" y="0"/>
                    </a:cubicBezTo>
                  </a:path>
                </a:pathLst>
              </a:cu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  <p:sp>
            <p:nvSpPr>
              <p:cNvPr id="451" name="Line 109"/>
              <p:cNvSpPr>
                <a:spLocks noChangeShapeType="1"/>
              </p:cNvSpPr>
              <p:nvPr/>
            </p:nvSpPr>
            <p:spPr bwMode="auto">
              <a:xfrm flipV="1">
                <a:off x="2337861" y="2598962"/>
                <a:ext cx="0" cy="936626"/>
              </a:xfrm>
              <a:prstGeom prst="line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  <p:sp>
            <p:nvSpPr>
              <p:cNvPr id="452" name="Freeform 110"/>
              <p:cNvSpPr>
                <a:spLocks/>
              </p:cNvSpPr>
              <p:nvPr/>
            </p:nvSpPr>
            <p:spPr bwMode="auto">
              <a:xfrm flipH="1">
                <a:off x="2475127" y="2596579"/>
                <a:ext cx="431800" cy="366713"/>
              </a:xfrm>
              <a:custGeom>
                <a:avLst/>
                <a:gdLst>
                  <a:gd name="T0" fmla="*/ 0 w 272"/>
                  <a:gd name="T1" fmla="*/ 42 h 544"/>
                  <a:gd name="T2" fmla="*/ 91 w 272"/>
                  <a:gd name="T3" fmla="*/ 14 h 544"/>
                  <a:gd name="T4" fmla="*/ 272 w 272"/>
                  <a:gd name="T5" fmla="*/ 0 h 5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2" h="544">
                    <a:moveTo>
                      <a:pt x="0" y="544"/>
                    </a:moveTo>
                    <a:cubicBezTo>
                      <a:pt x="23" y="408"/>
                      <a:pt x="46" y="273"/>
                      <a:pt x="91" y="182"/>
                    </a:cubicBezTo>
                    <a:cubicBezTo>
                      <a:pt x="136" y="91"/>
                      <a:pt x="204" y="45"/>
                      <a:pt x="272" y="0"/>
                    </a:cubicBezTo>
                  </a:path>
                </a:pathLst>
              </a:cu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</p:grpSp>
        <p:grpSp>
          <p:nvGrpSpPr>
            <p:cNvPr id="446" name="Gruppieren 445"/>
            <p:cNvGrpSpPr/>
            <p:nvPr/>
          </p:nvGrpSpPr>
          <p:grpSpPr>
            <a:xfrm>
              <a:off x="6372200" y="2602464"/>
              <a:ext cx="1151880" cy="939009"/>
              <a:chOff x="1755047" y="2596579"/>
              <a:chExt cx="1151880" cy="939009"/>
            </a:xfrm>
          </p:grpSpPr>
          <p:sp>
            <p:nvSpPr>
              <p:cNvPr id="447" name="Freeform 108"/>
              <p:cNvSpPr>
                <a:spLocks/>
              </p:cNvSpPr>
              <p:nvPr/>
            </p:nvSpPr>
            <p:spPr bwMode="auto">
              <a:xfrm>
                <a:off x="1755047" y="2596579"/>
                <a:ext cx="431800" cy="366713"/>
              </a:xfrm>
              <a:custGeom>
                <a:avLst/>
                <a:gdLst>
                  <a:gd name="T0" fmla="*/ 0 w 272"/>
                  <a:gd name="T1" fmla="*/ 42 h 544"/>
                  <a:gd name="T2" fmla="*/ 91 w 272"/>
                  <a:gd name="T3" fmla="*/ 14 h 544"/>
                  <a:gd name="T4" fmla="*/ 272 w 272"/>
                  <a:gd name="T5" fmla="*/ 0 h 5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2" h="544">
                    <a:moveTo>
                      <a:pt x="0" y="544"/>
                    </a:moveTo>
                    <a:cubicBezTo>
                      <a:pt x="23" y="408"/>
                      <a:pt x="46" y="273"/>
                      <a:pt x="91" y="182"/>
                    </a:cubicBezTo>
                    <a:cubicBezTo>
                      <a:pt x="136" y="91"/>
                      <a:pt x="204" y="45"/>
                      <a:pt x="272" y="0"/>
                    </a:cubicBezTo>
                  </a:path>
                </a:pathLst>
              </a:cu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  <p:sp>
            <p:nvSpPr>
              <p:cNvPr id="448" name="Line 109"/>
              <p:cNvSpPr>
                <a:spLocks noChangeShapeType="1"/>
              </p:cNvSpPr>
              <p:nvPr/>
            </p:nvSpPr>
            <p:spPr bwMode="auto">
              <a:xfrm flipV="1">
                <a:off x="2337861" y="2598962"/>
                <a:ext cx="0" cy="936626"/>
              </a:xfrm>
              <a:prstGeom prst="line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  <p:sp>
            <p:nvSpPr>
              <p:cNvPr id="449" name="Freeform 110"/>
              <p:cNvSpPr>
                <a:spLocks/>
              </p:cNvSpPr>
              <p:nvPr/>
            </p:nvSpPr>
            <p:spPr bwMode="auto">
              <a:xfrm flipH="1">
                <a:off x="2475127" y="2596579"/>
                <a:ext cx="431800" cy="366713"/>
              </a:xfrm>
              <a:custGeom>
                <a:avLst/>
                <a:gdLst>
                  <a:gd name="T0" fmla="*/ 0 w 272"/>
                  <a:gd name="T1" fmla="*/ 42 h 544"/>
                  <a:gd name="T2" fmla="*/ 91 w 272"/>
                  <a:gd name="T3" fmla="*/ 14 h 544"/>
                  <a:gd name="T4" fmla="*/ 272 w 272"/>
                  <a:gd name="T5" fmla="*/ 0 h 5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2" h="544">
                    <a:moveTo>
                      <a:pt x="0" y="544"/>
                    </a:moveTo>
                    <a:cubicBezTo>
                      <a:pt x="23" y="408"/>
                      <a:pt x="46" y="273"/>
                      <a:pt x="91" y="182"/>
                    </a:cubicBezTo>
                    <a:cubicBezTo>
                      <a:pt x="136" y="91"/>
                      <a:pt x="204" y="45"/>
                      <a:pt x="272" y="0"/>
                    </a:cubicBezTo>
                  </a:path>
                </a:pathLst>
              </a:cu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</p:grpSp>
      </p:grpSp>
      <p:grpSp>
        <p:nvGrpSpPr>
          <p:cNvPr id="417" name="Gruppieren 416"/>
          <p:cNvGrpSpPr/>
          <p:nvPr/>
        </p:nvGrpSpPr>
        <p:grpSpPr>
          <a:xfrm>
            <a:off x="1221102" y="1929541"/>
            <a:ext cx="6290976" cy="1019162"/>
            <a:chOff x="1727863" y="2602464"/>
            <a:chExt cx="5796217" cy="939009"/>
          </a:xfrm>
        </p:grpSpPr>
        <p:grpSp>
          <p:nvGrpSpPr>
            <p:cNvPr id="422" name="Gruppieren 421"/>
            <p:cNvGrpSpPr/>
            <p:nvPr/>
          </p:nvGrpSpPr>
          <p:grpSpPr>
            <a:xfrm>
              <a:off x="5202132" y="2602464"/>
              <a:ext cx="1151880" cy="939009"/>
              <a:chOff x="1755047" y="2596579"/>
              <a:chExt cx="1151880" cy="939009"/>
            </a:xfrm>
          </p:grpSpPr>
          <p:sp>
            <p:nvSpPr>
              <p:cNvPr id="439" name="Freeform 108"/>
              <p:cNvSpPr>
                <a:spLocks/>
              </p:cNvSpPr>
              <p:nvPr/>
            </p:nvSpPr>
            <p:spPr bwMode="auto">
              <a:xfrm>
                <a:off x="1755047" y="2596579"/>
                <a:ext cx="431800" cy="366713"/>
              </a:xfrm>
              <a:custGeom>
                <a:avLst/>
                <a:gdLst>
                  <a:gd name="T0" fmla="*/ 0 w 272"/>
                  <a:gd name="T1" fmla="*/ 42 h 544"/>
                  <a:gd name="T2" fmla="*/ 91 w 272"/>
                  <a:gd name="T3" fmla="*/ 14 h 544"/>
                  <a:gd name="T4" fmla="*/ 272 w 272"/>
                  <a:gd name="T5" fmla="*/ 0 h 5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2" h="544">
                    <a:moveTo>
                      <a:pt x="0" y="544"/>
                    </a:moveTo>
                    <a:cubicBezTo>
                      <a:pt x="23" y="408"/>
                      <a:pt x="46" y="273"/>
                      <a:pt x="91" y="182"/>
                    </a:cubicBezTo>
                    <a:cubicBezTo>
                      <a:pt x="136" y="91"/>
                      <a:pt x="204" y="45"/>
                      <a:pt x="272" y="0"/>
                    </a:cubicBezTo>
                  </a:path>
                </a:pathLst>
              </a:cu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  <p:sp>
            <p:nvSpPr>
              <p:cNvPr id="440" name="Line 109"/>
              <p:cNvSpPr>
                <a:spLocks noChangeShapeType="1"/>
              </p:cNvSpPr>
              <p:nvPr/>
            </p:nvSpPr>
            <p:spPr bwMode="auto">
              <a:xfrm flipV="1">
                <a:off x="2337861" y="2598962"/>
                <a:ext cx="0" cy="936626"/>
              </a:xfrm>
              <a:prstGeom prst="line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  <p:sp>
            <p:nvSpPr>
              <p:cNvPr id="441" name="Freeform 110"/>
              <p:cNvSpPr>
                <a:spLocks/>
              </p:cNvSpPr>
              <p:nvPr/>
            </p:nvSpPr>
            <p:spPr bwMode="auto">
              <a:xfrm flipH="1">
                <a:off x="2475127" y="2596579"/>
                <a:ext cx="431800" cy="366713"/>
              </a:xfrm>
              <a:custGeom>
                <a:avLst/>
                <a:gdLst>
                  <a:gd name="T0" fmla="*/ 0 w 272"/>
                  <a:gd name="T1" fmla="*/ 42 h 544"/>
                  <a:gd name="T2" fmla="*/ 91 w 272"/>
                  <a:gd name="T3" fmla="*/ 14 h 544"/>
                  <a:gd name="T4" fmla="*/ 272 w 272"/>
                  <a:gd name="T5" fmla="*/ 0 h 5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2" h="544">
                    <a:moveTo>
                      <a:pt x="0" y="544"/>
                    </a:moveTo>
                    <a:cubicBezTo>
                      <a:pt x="23" y="408"/>
                      <a:pt x="46" y="273"/>
                      <a:pt x="91" y="182"/>
                    </a:cubicBezTo>
                    <a:cubicBezTo>
                      <a:pt x="136" y="91"/>
                      <a:pt x="204" y="45"/>
                      <a:pt x="272" y="0"/>
                    </a:cubicBezTo>
                  </a:path>
                </a:pathLst>
              </a:cu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</p:grpSp>
        <p:grpSp>
          <p:nvGrpSpPr>
            <p:cNvPr id="423" name="Gruppieren 422"/>
            <p:cNvGrpSpPr/>
            <p:nvPr/>
          </p:nvGrpSpPr>
          <p:grpSpPr>
            <a:xfrm>
              <a:off x="1727863" y="2602464"/>
              <a:ext cx="1115945" cy="939009"/>
              <a:chOff x="1755047" y="2596579"/>
              <a:chExt cx="1115945" cy="939009"/>
            </a:xfrm>
          </p:grpSpPr>
          <p:sp>
            <p:nvSpPr>
              <p:cNvPr id="436" name="Freeform 108"/>
              <p:cNvSpPr>
                <a:spLocks/>
              </p:cNvSpPr>
              <p:nvPr/>
            </p:nvSpPr>
            <p:spPr bwMode="auto">
              <a:xfrm>
                <a:off x="1755047" y="2596579"/>
                <a:ext cx="431800" cy="366713"/>
              </a:xfrm>
              <a:custGeom>
                <a:avLst/>
                <a:gdLst>
                  <a:gd name="T0" fmla="*/ 0 w 272"/>
                  <a:gd name="T1" fmla="*/ 42 h 544"/>
                  <a:gd name="T2" fmla="*/ 91 w 272"/>
                  <a:gd name="T3" fmla="*/ 14 h 544"/>
                  <a:gd name="T4" fmla="*/ 272 w 272"/>
                  <a:gd name="T5" fmla="*/ 0 h 5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2" h="544">
                    <a:moveTo>
                      <a:pt x="0" y="544"/>
                    </a:moveTo>
                    <a:cubicBezTo>
                      <a:pt x="23" y="408"/>
                      <a:pt x="46" y="273"/>
                      <a:pt x="91" y="182"/>
                    </a:cubicBezTo>
                    <a:cubicBezTo>
                      <a:pt x="136" y="91"/>
                      <a:pt x="204" y="45"/>
                      <a:pt x="272" y="0"/>
                    </a:cubicBezTo>
                  </a:path>
                </a:pathLst>
              </a:cu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  <p:sp>
            <p:nvSpPr>
              <p:cNvPr id="437" name="Line 109"/>
              <p:cNvSpPr>
                <a:spLocks noChangeShapeType="1"/>
              </p:cNvSpPr>
              <p:nvPr/>
            </p:nvSpPr>
            <p:spPr bwMode="auto">
              <a:xfrm flipV="1">
                <a:off x="2337861" y="2598962"/>
                <a:ext cx="0" cy="936626"/>
              </a:xfrm>
              <a:prstGeom prst="line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  <p:sp>
            <p:nvSpPr>
              <p:cNvPr id="438" name="Freeform 110"/>
              <p:cNvSpPr>
                <a:spLocks/>
              </p:cNvSpPr>
              <p:nvPr/>
            </p:nvSpPr>
            <p:spPr bwMode="auto">
              <a:xfrm flipH="1">
                <a:off x="2439192" y="2596579"/>
                <a:ext cx="431800" cy="366713"/>
              </a:xfrm>
              <a:custGeom>
                <a:avLst/>
                <a:gdLst>
                  <a:gd name="T0" fmla="*/ 0 w 272"/>
                  <a:gd name="T1" fmla="*/ 42 h 544"/>
                  <a:gd name="T2" fmla="*/ 91 w 272"/>
                  <a:gd name="T3" fmla="*/ 14 h 544"/>
                  <a:gd name="T4" fmla="*/ 272 w 272"/>
                  <a:gd name="T5" fmla="*/ 0 h 5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2" h="544">
                    <a:moveTo>
                      <a:pt x="0" y="544"/>
                    </a:moveTo>
                    <a:cubicBezTo>
                      <a:pt x="23" y="408"/>
                      <a:pt x="46" y="273"/>
                      <a:pt x="91" y="182"/>
                    </a:cubicBezTo>
                    <a:cubicBezTo>
                      <a:pt x="136" y="91"/>
                      <a:pt x="204" y="45"/>
                      <a:pt x="272" y="0"/>
                    </a:cubicBezTo>
                  </a:path>
                </a:pathLst>
              </a:cu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</p:grpSp>
        <p:grpSp>
          <p:nvGrpSpPr>
            <p:cNvPr id="424" name="Gruppieren 423"/>
            <p:cNvGrpSpPr/>
            <p:nvPr/>
          </p:nvGrpSpPr>
          <p:grpSpPr>
            <a:xfrm>
              <a:off x="2861996" y="2602464"/>
              <a:ext cx="1151880" cy="939009"/>
              <a:chOff x="1755047" y="2596579"/>
              <a:chExt cx="1151880" cy="939009"/>
            </a:xfrm>
          </p:grpSpPr>
          <p:sp>
            <p:nvSpPr>
              <p:cNvPr id="433" name="Freeform 108"/>
              <p:cNvSpPr>
                <a:spLocks/>
              </p:cNvSpPr>
              <p:nvPr/>
            </p:nvSpPr>
            <p:spPr bwMode="auto">
              <a:xfrm>
                <a:off x="1755047" y="2596579"/>
                <a:ext cx="431800" cy="366713"/>
              </a:xfrm>
              <a:custGeom>
                <a:avLst/>
                <a:gdLst>
                  <a:gd name="T0" fmla="*/ 0 w 272"/>
                  <a:gd name="T1" fmla="*/ 42 h 544"/>
                  <a:gd name="T2" fmla="*/ 91 w 272"/>
                  <a:gd name="T3" fmla="*/ 14 h 544"/>
                  <a:gd name="T4" fmla="*/ 272 w 272"/>
                  <a:gd name="T5" fmla="*/ 0 h 5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2" h="544">
                    <a:moveTo>
                      <a:pt x="0" y="544"/>
                    </a:moveTo>
                    <a:cubicBezTo>
                      <a:pt x="23" y="408"/>
                      <a:pt x="46" y="273"/>
                      <a:pt x="91" y="182"/>
                    </a:cubicBezTo>
                    <a:cubicBezTo>
                      <a:pt x="136" y="91"/>
                      <a:pt x="204" y="45"/>
                      <a:pt x="272" y="0"/>
                    </a:cubicBezTo>
                  </a:path>
                </a:pathLst>
              </a:cu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  <p:sp>
            <p:nvSpPr>
              <p:cNvPr id="434" name="Line 109"/>
              <p:cNvSpPr>
                <a:spLocks noChangeShapeType="1"/>
              </p:cNvSpPr>
              <p:nvPr/>
            </p:nvSpPr>
            <p:spPr bwMode="auto">
              <a:xfrm flipV="1">
                <a:off x="2337861" y="2598962"/>
                <a:ext cx="0" cy="936626"/>
              </a:xfrm>
              <a:prstGeom prst="line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  <p:sp>
            <p:nvSpPr>
              <p:cNvPr id="435" name="Freeform 110"/>
              <p:cNvSpPr>
                <a:spLocks/>
              </p:cNvSpPr>
              <p:nvPr/>
            </p:nvSpPr>
            <p:spPr bwMode="auto">
              <a:xfrm flipH="1">
                <a:off x="2475127" y="2596579"/>
                <a:ext cx="431800" cy="366713"/>
              </a:xfrm>
              <a:custGeom>
                <a:avLst/>
                <a:gdLst>
                  <a:gd name="T0" fmla="*/ 0 w 272"/>
                  <a:gd name="T1" fmla="*/ 42 h 544"/>
                  <a:gd name="T2" fmla="*/ 91 w 272"/>
                  <a:gd name="T3" fmla="*/ 14 h 544"/>
                  <a:gd name="T4" fmla="*/ 272 w 272"/>
                  <a:gd name="T5" fmla="*/ 0 h 5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2" h="544">
                    <a:moveTo>
                      <a:pt x="0" y="544"/>
                    </a:moveTo>
                    <a:cubicBezTo>
                      <a:pt x="23" y="408"/>
                      <a:pt x="46" y="273"/>
                      <a:pt x="91" y="182"/>
                    </a:cubicBezTo>
                    <a:cubicBezTo>
                      <a:pt x="136" y="91"/>
                      <a:pt x="204" y="45"/>
                      <a:pt x="272" y="0"/>
                    </a:cubicBezTo>
                  </a:path>
                </a:pathLst>
              </a:cu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</p:grpSp>
        <p:grpSp>
          <p:nvGrpSpPr>
            <p:cNvPr id="425" name="Gruppieren 424"/>
            <p:cNvGrpSpPr/>
            <p:nvPr/>
          </p:nvGrpSpPr>
          <p:grpSpPr>
            <a:xfrm>
              <a:off x="4032064" y="2602464"/>
              <a:ext cx="1151880" cy="939009"/>
              <a:chOff x="1755047" y="2596579"/>
              <a:chExt cx="1151880" cy="939009"/>
            </a:xfrm>
          </p:grpSpPr>
          <p:sp>
            <p:nvSpPr>
              <p:cNvPr id="430" name="Freeform 108"/>
              <p:cNvSpPr>
                <a:spLocks/>
              </p:cNvSpPr>
              <p:nvPr/>
            </p:nvSpPr>
            <p:spPr bwMode="auto">
              <a:xfrm>
                <a:off x="1755047" y="2596579"/>
                <a:ext cx="431800" cy="366713"/>
              </a:xfrm>
              <a:custGeom>
                <a:avLst/>
                <a:gdLst>
                  <a:gd name="T0" fmla="*/ 0 w 272"/>
                  <a:gd name="T1" fmla="*/ 42 h 544"/>
                  <a:gd name="T2" fmla="*/ 91 w 272"/>
                  <a:gd name="T3" fmla="*/ 14 h 544"/>
                  <a:gd name="T4" fmla="*/ 272 w 272"/>
                  <a:gd name="T5" fmla="*/ 0 h 5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2" h="544">
                    <a:moveTo>
                      <a:pt x="0" y="544"/>
                    </a:moveTo>
                    <a:cubicBezTo>
                      <a:pt x="23" y="408"/>
                      <a:pt x="46" y="273"/>
                      <a:pt x="91" y="182"/>
                    </a:cubicBezTo>
                    <a:cubicBezTo>
                      <a:pt x="136" y="91"/>
                      <a:pt x="204" y="45"/>
                      <a:pt x="272" y="0"/>
                    </a:cubicBezTo>
                  </a:path>
                </a:pathLst>
              </a:cu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  <p:sp>
            <p:nvSpPr>
              <p:cNvPr id="431" name="Line 109"/>
              <p:cNvSpPr>
                <a:spLocks noChangeShapeType="1"/>
              </p:cNvSpPr>
              <p:nvPr/>
            </p:nvSpPr>
            <p:spPr bwMode="auto">
              <a:xfrm flipV="1">
                <a:off x="2337861" y="2598962"/>
                <a:ext cx="0" cy="936626"/>
              </a:xfrm>
              <a:prstGeom prst="line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  <p:sp>
            <p:nvSpPr>
              <p:cNvPr id="432" name="Freeform 110"/>
              <p:cNvSpPr>
                <a:spLocks/>
              </p:cNvSpPr>
              <p:nvPr/>
            </p:nvSpPr>
            <p:spPr bwMode="auto">
              <a:xfrm flipH="1">
                <a:off x="2475127" y="2596579"/>
                <a:ext cx="431800" cy="366713"/>
              </a:xfrm>
              <a:custGeom>
                <a:avLst/>
                <a:gdLst>
                  <a:gd name="T0" fmla="*/ 0 w 272"/>
                  <a:gd name="T1" fmla="*/ 42 h 544"/>
                  <a:gd name="T2" fmla="*/ 91 w 272"/>
                  <a:gd name="T3" fmla="*/ 14 h 544"/>
                  <a:gd name="T4" fmla="*/ 272 w 272"/>
                  <a:gd name="T5" fmla="*/ 0 h 5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2" h="544">
                    <a:moveTo>
                      <a:pt x="0" y="544"/>
                    </a:moveTo>
                    <a:cubicBezTo>
                      <a:pt x="23" y="408"/>
                      <a:pt x="46" y="273"/>
                      <a:pt x="91" y="182"/>
                    </a:cubicBezTo>
                    <a:cubicBezTo>
                      <a:pt x="136" y="91"/>
                      <a:pt x="204" y="45"/>
                      <a:pt x="272" y="0"/>
                    </a:cubicBezTo>
                  </a:path>
                </a:pathLst>
              </a:cu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</p:grpSp>
        <p:grpSp>
          <p:nvGrpSpPr>
            <p:cNvPr id="426" name="Gruppieren 425"/>
            <p:cNvGrpSpPr/>
            <p:nvPr/>
          </p:nvGrpSpPr>
          <p:grpSpPr>
            <a:xfrm>
              <a:off x="6372200" y="2602464"/>
              <a:ext cx="1151880" cy="939009"/>
              <a:chOff x="1755047" y="2596579"/>
              <a:chExt cx="1151880" cy="939009"/>
            </a:xfrm>
          </p:grpSpPr>
          <p:sp>
            <p:nvSpPr>
              <p:cNvPr id="427" name="Freeform 108"/>
              <p:cNvSpPr>
                <a:spLocks/>
              </p:cNvSpPr>
              <p:nvPr/>
            </p:nvSpPr>
            <p:spPr bwMode="auto">
              <a:xfrm>
                <a:off x="1755047" y="2596579"/>
                <a:ext cx="431800" cy="366713"/>
              </a:xfrm>
              <a:custGeom>
                <a:avLst/>
                <a:gdLst>
                  <a:gd name="T0" fmla="*/ 0 w 272"/>
                  <a:gd name="T1" fmla="*/ 42 h 544"/>
                  <a:gd name="T2" fmla="*/ 91 w 272"/>
                  <a:gd name="T3" fmla="*/ 14 h 544"/>
                  <a:gd name="T4" fmla="*/ 272 w 272"/>
                  <a:gd name="T5" fmla="*/ 0 h 5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2" h="544">
                    <a:moveTo>
                      <a:pt x="0" y="544"/>
                    </a:moveTo>
                    <a:cubicBezTo>
                      <a:pt x="23" y="408"/>
                      <a:pt x="46" y="273"/>
                      <a:pt x="91" y="182"/>
                    </a:cubicBezTo>
                    <a:cubicBezTo>
                      <a:pt x="136" y="91"/>
                      <a:pt x="204" y="45"/>
                      <a:pt x="272" y="0"/>
                    </a:cubicBezTo>
                  </a:path>
                </a:pathLst>
              </a:cu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  <p:sp>
            <p:nvSpPr>
              <p:cNvPr id="428" name="Line 109"/>
              <p:cNvSpPr>
                <a:spLocks noChangeShapeType="1"/>
              </p:cNvSpPr>
              <p:nvPr/>
            </p:nvSpPr>
            <p:spPr bwMode="auto">
              <a:xfrm flipV="1">
                <a:off x="2337861" y="2598962"/>
                <a:ext cx="0" cy="936626"/>
              </a:xfrm>
              <a:prstGeom prst="line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  <p:sp>
            <p:nvSpPr>
              <p:cNvPr id="429" name="Freeform 110"/>
              <p:cNvSpPr>
                <a:spLocks/>
              </p:cNvSpPr>
              <p:nvPr/>
            </p:nvSpPr>
            <p:spPr bwMode="auto">
              <a:xfrm flipH="1">
                <a:off x="2475127" y="2596579"/>
                <a:ext cx="431800" cy="366713"/>
              </a:xfrm>
              <a:custGeom>
                <a:avLst/>
                <a:gdLst>
                  <a:gd name="T0" fmla="*/ 0 w 272"/>
                  <a:gd name="T1" fmla="*/ 42 h 544"/>
                  <a:gd name="T2" fmla="*/ 91 w 272"/>
                  <a:gd name="T3" fmla="*/ 14 h 544"/>
                  <a:gd name="T4" fmla="*/ 272 w 272"/>
                  <a:gd name="T5" fmla="*/ 0 h 5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2" h="544">
                    <a:moveTo>
                      <a:pt x="0" y="544"/>
                    </a:moveTo>
                    <a:cubicBezTo>
                      <a:pt x="23" y="408"/>
                      <a:pt x="46" y="273"/>
                      <a:pt x="91" y="182"/>
                    </a:cubicBezTo>
                    <a:cubicBezTo>
                      <a:pt x="136" y="91"/>
                      <a:pt x="204" y="45"/>
                      <a:pt x="272" y="0"/>
                    </a:cubicBezTo>
                  </a:path>
                </a:pathLst>
              </a:cu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954">
                  <a:latin typeface="+mj-lt"/>
                </a:endParaRPr>
              </a:p>
            </p:txBody>
          </p:sp>
        </p:grpSp>
      </p:grpSp>
      <p:cxnSp>
        <p:nvCxnSpPr>
          <p:cNvPr id="418" name="Gewinkelte Verbindung 417"/>
          <p:cNvCxnSpPr>
            <a:endCxn id="513" idx="0"/>
          </p:cNvCxnSpPr>
          <p:nvPr/>
        </p:nvCxnSpPr>
        <p:spPr>
          <a:xfrm rot="10800000" flipV="1">
            <a:off x="1257718" y="1340768"/>
            <a:ext cx="2186185" cy="775208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Gewinkelte Verbindung 418"/>
          <p:cNvCxnSpPr>
            <a:endCxn id="514" idx="0"/>
          </p:cNvCxnSpPr>
          <p:nvPr/>
        </p:nvCxnSpPr>
        <p:spPr>
          <a:xfrm>
            <a:off x="5323157" y="1340768"/>
            <a:ext cx="2189082" cy="775208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Geschweifte Klammer rechts 419"/>
          <p:cNvSpPr/>
          <p:nvPr/>
        </p:nvSpPr>
        <p:spPr>
          <a:xfrm>
            <a:off x="8528356" y="3971554"/>
            <a:ext cx="234464" cy="126484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71"/>
          </a:p>
        </p:txBody>
      </p:sp>
      <p:sp>
        <p:nvSpPr>
          <p:cNvPr id="421" name="Textfeld 420"/>
          <p:cNvSpPr txBox="1"/>
          <p:nvPr/>
        </p:nvSpPr>
        <p:spPr>
          <a:xfrm rot="5400000">
            <a:off x="8271597" y="4424150"/>
            <a:ext cx="1396536" cy="35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737" dirty="0"/>
              <a:t>initial </a:t>
            </a:r>
            <a:r>
              <a:rPr lang="de-DE" sz="1737" dirty="0" err="1"/>
              <a:t>values</a:t>
            </a:r>
            <a:endParaRPr lang="en-US" sz="1737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1D FDTD: Layout of the field arrays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142C4-BD94-4438-9331-45E88307925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21"/>
              <p:cNvSpPr>
                <a:spLocks noChangeArrowheads="1"/>
              </p:cNvSpPr>
              <p:nvPr/>
            </p:nvSpPr>
            <p:spPr bwMode="auto">
              <a:xfrm>
                <a:off x="944991" y="5398250"/>
                <a:ext cx="625452" cy="62372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1954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954" i="1"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de-DE" altLang="de-DE" sz="1954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de-DE" altLang="de-DE" sz="195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954" i="1">
                              <a:latin typeface="Cambria Math"/>
                            </a:rPr>
                            <m:t>𝑗</m:t>
                          </m:r>
                        </m:e>
                        <m:sub>
                          <m:r>
                            <a:rPr lang="de-DE" altLang="de-DE" sz="1954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164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4991" y="5398250"/>
                <a:ext cx="625452" cy="623729"/>
              </a:xfrm>
              <a:prstGeom prst="rect">
                <a:avLst/>
              </a:prstGeom>
              <a:blipFill>
                <a:blip r:embed="rId41"/>
                <a:stretch>
                  <a:fillRect b="-13462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24"/>
              <p:cNvSpPr>
                <a:spLocks noChangeArrowheads="1"/>
              </p:cNvSpPr>
              <p:nvPr/>
            </p:nvSpPr>
            <p:spPr bwMode="auto">
              <a:xfrm>
                <a:off x="7199513" y="5398250"/>
                <a:ext cx="625452" cy="62372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1954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954" i="1"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de-DE" altLang="de-DE" sz="1954" i="1">
                              <a:latin typeface="Cambria Math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195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954" i="1">
                              <a:latin typeface="Cambria Math"/>
                            </a:rPr>
                            <m:t>𝑗</m:t>
                          </m:r>
                        </m:e>
                        <m:sub>
                          <m:r>
                            <a:rPr lang="de-DE" altLang="de-DE" sz="1954" i="1">
                              <a:latin typeface="Cambria Math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altLang="de-DE" sz="1954" dirty="0">
                  <a:latin typeface="+mj-lt"/>
                </a:endParaRPr>
              </a:p>
            </p:txBody>
          </p:sp>
        </mc:Choice>
        <mc:Fallback xmlns="">
          <p:sp>
            <p:nvSpPr>
              <p:cNvPr id="16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9513" y="5398250"/>
                <a:ext cx="625452" cy="623729"/>
              </a:xfrm>
              <a:prstGeom prst="rect">
                <a:avLst/>
              </a:prstGeom>
              <a:blipFill>
                <a:blip r:embed="rId42"/>
                <a:stretch>
                  <a:fillRect b="-13462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35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14B73-4B15-9A5C-E41D-316518089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FDTD solution: time traces | homogeneous medium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4D8B73-06CC-8C1F-85DE-BE491AE83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142C4-BD94-4438-9331-45E88307925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FDDC6-B560-D77E-75EB-96CDBEB2B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05" y="2133600"/>
            <a:ext cx="4318000" cy="3238500"/>
          </a:xfrm>
          <a:prstGeom prst="rect">
            <a:avLst/>
          </a:prstGeom>
        </p:spPr>
      </p:pic>
      <p:sp>
        <p:nvSpPr>
          <p:cNvPr id="7" name="Textfeld 8">
            <a:extLst>
              <a:ext uri="{FF2B5EF4-FFF2-40B4-BE49-F238E27FC236}">
                <a16:creationId xmlns:a16="http://schemas.microsoft.com/office/drawing/2014/main" id="{C45109A5-B298-393B-F96D-002FA6B14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268413"/>
            <a:ext cx="36279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 dirty="0">
                <a:latin typeface="+mn-lt"/>
              </a:rPr>
              <a:t>Checking for physical consistency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DF8EC4-F950-88D1-06F8-CBBBDF10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060848"/>
            <a:ext cx="4318000" cy="3238500"/>
          </a:xfrm>
          <a:prstGeom prst="rect">
            <a:avLst/>
          </a:prstGeom>
        </p:spPr>
      </p:pic>
      <p:sp>
        <p:nvSpPr>
          <p:cNvPr id="10" name="Textfeld 8">
            <a:extLst>
              <a:ext uri="{FF2B5EF4-FFF2-40B4-BE49-F238E27FC236}">
                <a16:creationId xmlns:a16="http://schemas.microsoft.com/office/drawing/2014/main" id="{66B19CDD-3074-887B-6867-FABC5297A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429" y="5738752"/>
            <a:ext cx="78611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 dirty="0">
                <a:latin typeface="+mn-lt"/>
              </a:rPr>
              <a:t>Consistent transmission and reflection events for the field and energy flux.</a:t>
            </a:r>
          </a:p>
        </p:txBody>
      </p:sp>
    </p:spTree>
    <p:extLst>
      <p:ext uri="{BB962C8B-B14F-4D97-AF65-F5344CB8AC3E}">
        <p14:creationId xmlns:p14="http://schemas.microsoft.com/office/powerpoint/2010/main" val="3141754726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14B73-4B15-9A5C-E41D-316518089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FDTD solution: time traces | inhomogeneous medium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4D8B73-06CC-8C1F-85DE-BE491AE83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142C4-BD94-4438-9331-45E88307925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Textfeld 8">
            <a:extLst>
              <a:ext uri="{FF2B5EF4-FFF2-40B4-BE49-F238E27FC236}">
                <a16:creationId xmlns:a16="http://schemas.microsoft.com/office/drawing/2014/main" id="{C45109A5-B298-393B-F96D-002FA6B14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268413"/>
            <a:ext cx="36279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 dirty="0">
                <a:latin typeface="+mn-lt"/>
              </a:rPr>
              <a:t>Checking for physical consistency</a:t>
            </a:r>
          </a:p>
        </p:txBody>
      </p:sp>
      <p:sp>
        <p:nvSpPr>
          <p:cNvPr id="10" name="Textfeld 8">
            <a:extLst>
              <a:ext uri="{FF2B5EF4-FFF2-40B4-BE49-F238E27FC236}">
                <a16:creationId xmlns:a16="http://schemas.microsoft.com/office/drawing/2014/main" id="{66B19CDD-3074-887B-6867-FABC5297A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429" y="5738752"/>
            <a:ext cx="78611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 dirty="0">
                <a:latin typeface="+mn-lt"/>
              </a:rPr>
              <a:t>Consistent transmission and reflection events for the field and energy flux.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BFDB4-715E-F2F4-3A8A-6F7BFF302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409" y="1916832"/>
            <a:ext cx="4318000" cy="3238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912812-EBFB-1BF7-31EC-16C3D150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5" y="1916832"/>
            <a:ext cx="4318000" cy="32385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7F485D-5214-EA2B-B3B3-BEF0EF7739E8}"/>
              </a:ext>
            </a:extLst>
          </p:cNvPr>
          <p:cNvCxnSpPr>
            <a:cxnSpLocks/>
          </p:cNvCxnSpPr>
          <p:nvPr/>
        </p:nvCxnSpPr>
        <p:spPr bwMode="auto">
          <a:xfrm flipH="1">
            <a:off x="6948264" y="1712088"/>
            <a:ext cx="432048" cy="1284864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5D3A43-89D1-EF3A-12ED-62A277B010F8}"/>
              </a:ext>
            </a:extLst>
          </p:cNvPr>
          <p:cNvSpPr txBox="1"/>
          <p:nvPr/>
        </p:nvSpPr>
        <p:spPr>
          <a:xfrm>
            <a:off x="5256018" y="1303660"/>
            <a:ext cx="3309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Reflection efficiency: 11.1%</a:t>
            </a:r>
          </a:p>
        </p:txBody>
      </p:sp>
    </p:spTree>
    <p:extLst>
      <p:ext uri="{BB962C8B-B14F-4D97-AF65-F5344CB8AC3E}">
        <p14:creationId xmlns:p14="http://schemas.microsoft.com/office/powerpoint/2010/main" val="4136164734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27888-9901-6074-1CA3-32943602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FDTD solution: field 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CFDC80-8BD4-8AF2-4456-B9DADA120F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142C4-BD94-4438-9331-45E88307925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4" name="video_FDTD1D">
            <a:hlinkClick r:id="" action="ppaction://media"/>
            <a:extLst>
              <a:ext uri="{FF2B5EF4-FFF2-40B4-BE49-F238E27FC236}">
                <a16:creationId xmlns:a16="http://schemas.microsoft.com/office/drawing/2014/main" id="{55FBCA39-165A-3F4F-AC0F-6D306E2833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608" y="1328738"/>
            <a:ext cx="6594574" cy="494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040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BF41-1317-DD0A-7F62-A223A44F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FDTD solution: 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CF826B-810A-FF55-7E12-13FE307C8E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142C4-BD94-4438-9331-45E88307925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8D779-C9A9-A270-A301-176FC3040817}"/>
              </a:ext>
            </a:extLst>
          </p:cNvPr>
          <p:cNvSpPr txBox="1"/>
          <p:nvPr/>
        </p:nvSpPr>
        <p:spPr>
          <a:xfrm>
            <a:off x="611560" y="1916832"/>
            <a:ext cx="8066087" cy="441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480"/>
              </a:spcBef>
              <a:buAutoNum type="arabicPeriod"/>
            </a:pPr>
            <a:r>
              <a:rPr lang="en-US" dirty="0">
                <a:latin typeface="+mn-lt"/>
              </a:rPr>
              <a:t>Implementation of the 1D-FDTD method was tested by simulating the propagation of electromagnetic fields in a homogeneous medium.</a:t>
            </a:r>
          </a:p>
          <a:p>
            <a:pPr marL="457200" indent="-457200">
              <a:spcBef>
                <a:spcPts val="480"/>
              </a:spcBef>
              <a:buFontTx/>
              <a:buAutoNum type="arabicPeriod"/>
            </a:pPr>
            <a:r>
              <a:rPr lang="en-US" dirty="0">
                <a:latin typeface="+mn-lt"/>
              </a:rPr>
              <a:t>A separable current source was used for excitation, resulting in forward and backward traveling pulses with symmetric field profiles.</a:t>
            </a:r>
          </a:p>
          <a:p>
            <a:pPr marL="457200" indent="-457200">
              <a:spcBef>
                <a:spcPts val="480"/>
              </a:spcBef>
              <a:buFontTx/>
              <a:buAutoNum type="arabicPeriod"/>
            </a:pPr>
            <a:r>
              <a:rPr lang="en-US" dirty="0">
                <a:latin typeface="+mn-lt"/>
              </a:rPr>
              <a:t>The short pulses exhibited some asymmetry during propagation due to limited spatial resolution, affecting high-frequency components.</a:t>
            </a:r>
          </a:p>
          <a:p>
            <a:pPr marL="457200" indent="-457200">
              <a:spcBef>
                <a:spcPts val="480"/>
              </a:spcBef>
              <a:buFontTx/>
              <a:buAutoNum type="arabicPeriod"/>
            </a:pPr>
            <a:r>
              <a:rPr lang="en-US" dirty="0">
                <a:latin typeface="+mn-lt"/>
              </a:rPr>
              <a:t>The pulses remained unchanged in shape during propagation due to the absence of dispersion in the refractive index of the medium.</a:t>
            </a:r>
          </a:p>
          <a:p>
            <a:pPr marL="457200" indent="-457200">
              <a:spcBef>
                <a:spcPts val="480"/>
              </a:spcBef>
              <a:buFontTx/>
              <a:buAutoNum type="arabicPeriod"/>
            </a:pPr>
            <a:r>
              <a:rPr lang="en-US" dirty="0">
                <a:latin typeface="+mn-lt"/>
              </a:rPr>
              <a:t>The power flow across the pulses was consistent with the propagation direction.</a:t>
            </a:r>
          </a:p>
          <a:p>
            <a:pPr marL="457200" indent="-457200">
              <a:spcBef>
                <a:spcPts val="480"/>
              </a:spcBef>
              <a:buFontTx/>
              <a:buAutoNum type="arabicPeriod"/>
            </a:pPr>
            <a:r>
              <a:rPr lang="en-US" dirty="0">
                <a:latin typeface="+mn-lt"/>
              </a:rPr>
              <a:t>The tangential electric field changed its sign at the boundaries, while the magnetic field did not change sign.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21845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defaul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695</TotalTime>
  <Words>1471</Words>
  <Application>Microsoft Macintosh PowerPoint</Application>
  <PresentationFormat>On-screen Show (4:3)</PresentationFormat>
  <Paragraphs>269</Paragraphs>
  <Slides>20</Slides>
  <Notes>7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Caladea</vt:lpstr>
      <vt:lpstr>Arial</vt:lpstr>
      <vt:lpstr>Calibri</vt:lpstr>
      <vt:lpstr>Calibri Light</vt:lpstr>
      <vt:lpstr>Cambria</vt:lpstr>
      <vt:lpstr>Cambria Math</vt:lpstr>
      <vt:lpstr>Times New Roman</vt:lpstr>
      <vt:lpstr>Wingdings</vt:lpstr>
      <vt:lpstr>default</vt:lpstr>
      <vt:lpstr>2_default</vt:lpstr>
      <vt:lpstr>Equation</vt:lpstr>
      <vt:lpstr>Präsentation</vt:lpstr>
      <vt:lpstr>Computational Photonics</vt:lpstr>
      <vt:lpstr>Tasks</vt:lpstr>
      <vt:lpstr>Task I: Implementation of the 1D FDTD method</vt:lpstr>
      <vt:lpstr>1D FDTD: Yee – Grid for Ez &amp; Hy Components</vt:lpstr>
      <vt:lpstr>1D FDTD: Layout of the field arrays</vt:lpstr>
      <vt:lpstr>1D FDTD solution: time traces | homogeneous medium</vt:lpstr>
      <vt:lpstr>1D FDTD solution: time traces | inhomogeneous medium</vt:lpstr>
      <vt:lpstr>1D FDTD solution: field propagation</vt:lpstr>
      <vt:lpstr>1D FDTD solution: summary</vt:lpstr>
      <vt:lpstr>Task II: Implementation of the 3D FDTD method</vt:lpstr>
      <vt:lpstr>3D FDTD: Yee-Grid</vt:lpstr>
      <vt:lpstr>3D FDTD: Electric Field Components</vt:lpstr>
      <vt:lpstr>3D FDTD: Array Sizes and Boundary Conditions</vt:lpstr>
      <vt:lpstr>3D FDTD: Time Stepping Update of the Electric Field</vt:lpstr>
      <vt:lpstr>3D FDTD: Time Stepping Update of the Magnetic Field</vt:lpstr>
      <vt:lpstr>3D FDTD: Interpolation of Output</vt:lpstr>
      <vt:lpstr>3D FDTD: Interpolation of Output</vt:lpstr>
      <vt:lpstr>3D FDTD solution: videos of the E and H fields</vt:lpstr>
      <vt:lpstr>3D FDTD solution: field maps after 15 fs</vt:lpstr>
      <vt:lpstr>3D FDTD solution: summary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Abbe School of Photonics</dc:title>
  <dc:creator>Thomas Pertsch</dc:creator>
  <cp:lastModifiedBy>Jan Sperrhake</cp:lastModifiedBy>
  <cp:revision>842</cp:revision>
  <cp:lastPrinted>2018-05-31T16:49:16Z</cp:lastPrinted>
  <dcterms:created xsi:type="dcterms:W3CDTF">2006-04-17T12:35:01Z</dcterms:created>
  <dcterms:modified xsi:type="dcterms:W3CDTF">2024-07-05T07:54:12Z</dcterms:modified>
</cp:coreProperties>
</file>